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5.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6.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9" r:id="rId4"/>
    <p:sldMasterId id="2147483936" r:id="rId5"/>
    <p:sldMasterId id="2147483943" r:id="rId6"/>
    <p:sldMasterId id="2147483965" r:id="rId7"/>
    <p:sldMasterId id="2147483968" r:id="rId8"/>
    <p:sldMasterId id="2147483971" r:id="rId9"/>
    <p:sldMasterId id="2147483976" r:id="rId10"/>
  </p:sldMasterIdLst>
  <p:notesMasterIdLst>
    <p:notesMasterId r:id="rId86"/>
  </p:notesMasterIdLst>
  <p:sldIdLst>
    <p:sldId id="393" r:id="rId11"/>
    <p:sldId id="258" r:id="rId12"/>
    <p:sldId id="328" r:id="rId13"/>
    <p:sldId id="333" r:id="rId14"/>
    <p:sldId id="315" r:id="rId15"/>
    <p:sldId id="316" r:id="rId16"/>
    <p:sldId id="330" r:id="rId17"/>
    <p:sldId id="331" r:id="rId18"/>
    <p:sldId id="332" r:id="rId19"/>
    <p:sldId id="318" r:id="rId20"/>
    <p:sldId id="319" r:id="rId21"/>
    <p:sldId id="334" r:id="rId22"/>
    <p:sldId id="320" r:id="rId23"/>
    <p:sldId id="321" r:id="rId24"/>
    <p:sldId id="335" r:id="rId25"/>
    <p:sldId id="336" r:id="rId26"/>
    <p:sldId id="322" r:id="rId27"/>
    <p:sldId id="323" r:id="rId28"/>
    <p:sldId id="324" r:id="rId29"/>
    <p:sldId id="325" r:id="rId30"/>
    <p:sldId id="337" r:id="rId31"/>
    <p:sldId id="338" r:id="rId32"/>
    <p:sldId id="339" r:id="rId33"/>
    <p:sldId id="340" r:id="rId34"/>
    <p:sldId id="341" r:id="rId35"/>
    <p:sldId id="342" r:id="rId36"/>
    <p:sldId id="343" r:id="rId37"/>
    <p:sldId id="383" r:id="rId38"/>
    <p:sldId id="384" r:id="rId39"/>
    <p:sldId id="344" r:id="rId40"/>
    <p:sldId id="345" r:id="rId41"/>
    <p:sldId id="346" r:id="rId42"/>
    <p:sldId id="347" r:id="rId43"/>
    <p:sldId id="348" r:id="rId44"/>
    <p:sldId id="349" r:id="rId45"/>
    <p:sldId id="350" r:id="rId46"/>
    <p:sldId id="394" r:id="rId47"/>
    <p:sldId id="352" r:id="rId48"/>
    <p:sldId id="353" r:id="rId49"/>
    <p:sldId id="354" r:id="rId50"/>
    <p:sldId id="355" r:id="rId51"/>
    <p:sldId id="385" r:id="rId52"/>
    <p:sldId id="356" r:id="rId53"/>
    <p:sldId id="357" r:id="rId54"/>
    <p:sldId id="386" r:id="rId55"/>
    <p:sldId id="358" r:id="rId56"/>
    <p:sldId id="359" r:id="rId57"/>
    <p:sldId id="387" r:id="rId58"/>
    <p:sldId id="360" r:id="rId59"/>
    <p:sldId id="361" r:id="rId60"/>
    <p:sldId id="362" r:id="rId61"/>
    <p:sldId id="388" r:id="rId62"/>
    <p:sldId id="363" r:id="rId63"/>
    <p:sldId id="364" r:id="rId64"/>
    <p:sldId id="365" r:id="rId65"/>
    <p:sldId id="366" r:id="rId66"/>
    <p:sldId id="367" r:id="rId67"/>
    <p:sldId id="389" r:id="rId68"/>
    <p:sldId id="368" r:id="rId69"/>
    <p:sldId id="369" r:id="rId70"/>
    <p:sldId id="370" r:id="rId71"/>
    <p:sldId id="371" r:id="rId72"/>
    <p:sldId id="392" r:id="rId73"/>
    <p:sldId id="372" r:id="rId74"/>
    <p:sldId id="373" r:id="rId75"/>
    <p:sldId id="391" r:id="rId76"/>
    <p:sldId id="374" r:id="rId77"/>
    <p:sldId id="375" r:id="rId78"/>
    <p:sldId id="376" r:id="rId79"/>
    <p:sldId id="390" r:id="rId80"/>
    <p:sldId id="377" r:id="rId81"/>
    <p:sldId id="378" r:id="rId82"/>
    <p:sldId id="379" r:id="rId83"/>
    <p:sldId id="380" r:id="rId84"/>
    <p:sldId id="298" r:id="rId8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arvin, Megan - Hoboken" initials="MG" lastIdx="38" clrIdx="0"/>
  <p:cmAuthor id="1" name="Michael, Leah - Indianapolis" initials="LM" lastIdx="9" clrIdx="1"/>
  <p:cmAuthor id="2" name="Heaney, Barbara - Hoboken" initials="BH" lastIdx="3" clrIdx="2"/>
  <p:cmAuthor id="3" name="Perry, Nancy - Hoboken" initials="NP"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AE9"/>
    <a:srgbClr val="E4E5E3"/>
    <a:srgbClr val="F2F2F1"/>
    <a:srgbClr val="EB97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9" autoAdjust="0"/>
    <p:restoredTop sz="93184" autoAdjust="0"/>
  </p:normalViewPr>
  <p:slideViewPr>
    <p:cSldViewPr>
      <p:cViewPr>
        <p:scale>
          <a:sx n="60" d="100"/>
          <a:sy n="60" d="100"/>
        </p:scale>
        <p:origin x="1300"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6254"/>
    </p:cViewPr>
  </p:sorterViewPr>
  <p:notesViewPr>
    <p:cSldViewPr>
      <p:cViewPr varScale="1">
        <p:scale>
          <a:sx n="134" d="100"/>
          <a:sy n="134" d="100"/>
        </p:scale>
        <p:origin x="3184" y="20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viewProps" Target="viewProps.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5" Type="http://schemas.openxmlformats.org/officeDocument/2006/relationships/slideMaster" Target="slideMasters/slideMaster2.xml"/><Relationship Id="rId90" Type="http://schemas.openxmlformats.org/officeDocument/2006/relationships/theme" Target="theme/theme1.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slide" Target="slides/slide59.xml"/><Relationship Id="rId77" Type="http://schemas.openxmlformats.org/officeDocument/2006/relationships/slide" Target="slides/slide67.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80" Type="http://schemas.openxmlformats.org/officeDocument/2006/relationships/slide" Target="slides/slide70.xml"/><Relationship Id="rId85" Type="http://schemas.openxmlformats.org/officeDocument/2006/relationships/slide" Target="slides/slide75.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7" Type="http://schemas.openxmlformats.org/officeDocument/2006/relationships/slideMaster" Target="slideMasters/slideMaster4.xml"/><Relationship Id="rId71" Type="http://schemas.openxmlformats.org/officeDocument/2006/relationships/slide" Target="slides/slide61.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commentAuthors" Target="commentAuthors.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s>
</file>

<file path=ppt/media/image1.jpg>
</file>

<file path=ppt/media/image10.jpg>
</file>

<file path=ppt/media/image11.jpg>
</file>

<file path=ppt/media/image12.png>
</file>

<file path=ppt/media/image13.png>
</file>

<file path=ppt/media/image14.jpg>
</file>

<file path=ppt/media/image15.jpg>
</file>

<file path=ppt/media/image16.jpg>
</file>

<file path=ppt/media/image17.png>
</file>

<file path=ppt/media/image18.jpg>
</file>

<file path=ppt/media/image19.png>
</file>

<file path=ppt/media/image2.jpg>
</file>

<file path=ppt/media/image20.jpg>
</file>

<file path=ppt/media/image21.pn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E194C1A8-DC4B-4329-AF88-FD913597DE85}" type="datetimeFigureOut">
              <a:rPr lang="en-US" smtClean="0"/>
              <a:t>03-Mar-22</a:t>
            </a:fld>
            <a:endParaRPr lang="en-US" dirty="0"/>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A8073E54-D085-4E2E-B9A5-A53D7E51940E}" type="slidenum">
              <a:rPr lang="en-US" smtClean="0"/>
              <a:t>‹#›</a:t>
            </a:fld>
            <a:endParaRPr lang="en-US" dirty="0"/>
          </a:p>
        </p:txBody>
      </p:sp>
    </p:spTree>
    <p:extLst>
      <p:ext uri="{BB962C8B-B14F-4D97-AF65-F5344CB8AC3E}">
        <p14:creationId xmlns:p14="http://schemas.microsoft.com/office/powerpoint/2010/main" val="263075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Clr>
                <a:schemeClr val="accent2"/>
              </a:buClr>
              <a:buFont typeface="+mj-lt"/>
              <a:buAutoNum type="alphaLcPeriod"/>
            </a:pPr>
            <a:endParaRPr lang="en-IN" dirty="0"/>
          </a:p>
        </p:txBody>
      </p:sp>
      <p:sp>
        <p:nvSpPr>
          <p:cNvPr id="4" name="Slide Number Placeholder 3"/>
          <p:cNvSpPr>
            <a:spLocks noGrp="1"/>
          </p:cNvSpPr>
          <p:nvPr>
            <p:ph type="sldNum" sz="quarter" idx="10"/>
          </p:nvPr>
        </p:nvSpPr>
        <p:spPr/>
        <p:txBody>
          <a:bodyPr/>
          <a:lstStyle/>
          <a:p>
            <a:fld id="{A8073E54-D085-4E2E-B9A5-A53D7E51940E}" type="slidenum">
              <a:rPr lang="en-US" smtClean="0"/>
              <a:t>6</a:t>
            </a:fld>
            <a:endParaRPr lang="en-US" dirty="0"/>
          </a:p>
        </p:txBody>
      </p:sp>
    </p:spTree>
    <p:extLst>
      <p:ext uri="{BB962C8B-B14F-4D97-AF65-F5344CB8AC3E}">
        <p14:creationId xmlns:p14="http://schemas.microsoft.com/office/powerpoint/2010/main" val="2712117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8073E54-D085-4E2E-B9A5-A53D7E51940E}" type="slidenum">
              <a:rPr lang="en-US" smtClean="0"/>
              <a:t>41</a:t>
            </a:fld>
            <a:endParaRPr lang="en-US" dirty="0"/>
          </a:p>
        </p:txBody>
      </p:sp>
    </p:spTree>
    <p:extLst>
      <p:ext uri="{BB962C8B-B14F-4D97-AF65-F5344CB8AC3E}">
        <p14:creationId xmlns:p14="http://schemas.microsoft.com/office/powerpoint/2010/main" val="3551589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8073E54-D085-4E2E-B9A5-A53D7E51940E}" type="slidenum">
              <a:rPr lang="en-US" smtClean="0"/>
              <a:t>42</a:t>
            </a:fld>
            <a:endParaRPr lang="en-US" dirty="0"/>
          </a:p>
        </p:txBody>
      </p:sp>
    </p:spTree>
    <p:extLst>
      <p:ext uri="{BB962C8B-B14F-4D97-AF65-F5344CB8AC3E}">
        <p14:creationId xmlns:p14="http://schemas.microsoft.com/office/powerpoint/2010/main" val="74244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8073E54-D085-4E2E-B9A5-A53D7E51940E}" type="slidenum">
              <a:rPr lang="en-US" smtClean="0"/>
              <a:t>61</a:t>
            </a:fld>
            <a:endParaRPr lang="en-US" dirty="0"/>
          </a:p>
        </p:txBody>
      </p:sp>
    </p:spTree>
    <p:extLst>
      <p:ext uri="{BB962C8B-B14F-4D97-AF65-F5344CB8AC3E}">
        <p14:creationId xmlns:p14="http://schemas.microsoft.com/office/powerpoint/2010/main" val="1972440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8073E54-D085-4E2E-B9A5-A53D7E51940E}" type="slidenum">
              <a:rPr lang="en-US" smtClean="0"/>
              <a:t>72</a:t>
            </a:fld>
            <a:endParaRPr lang="en-US" dirty="0"/>
          </a:p>
        </p:txBody>
      </p:sp>
    </p:spTree>
    <p:extLst>
      <p:ext uri="{BB962C8B-B14F-4D97-AF65-F5344CB8AC3E}">
        <p14:creationId xmlns:p14="http://schemas.microsoft.com/office/powerpoint/2010/main" val="4033655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073E54-D085-4E2E-B9A5-A53D7E51940E}" type="slidenum">
              <a:rPr lang="en-US" smtClean="0"/>
              <a:t>75</a:t>
            </a:fld>
            <a:endParaRPr lang="en-US" dirty="0"/>
          </a:p>
        </p:txBody>
      </p:sp>
    </p:spTree>
    <p:extLst>
      <p:ext uri="{BB962C8B-B14F-4D97-AF65-F5344CB8AC3E}">
        <p14:creationId xmlns:p14="http://schemas.microsoft.com/office/powerpoint/2010/main" val="1997925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152400" y="365125"/>
            <a:ext cx="8839200" cy="1387475"/>
          </a:xfrm>
          <a:prstGeom prst="rect">
            <a:avLst/>
          </a:prstGeom>
        </p:spPr>
        <p:txBody>
          <a:bodyPr anchor="b"/>
          <a:lstStyle>
            <a:lvl1pPr>
              <a:defRPr sz="6200" b="0" i="0" baseline="0">
                <a:latin typeface="Calibri Light" charset="0"/>
                <a:ea typeface="Calibri Light" charset="0"/>
                <a:cs typeface="Calibri Light" charset="0"/>
              </a:defRPr>
            </a:lvl1pPr>
          </a:lstStyle>
          <a:p>
            <a:r>
              <a:rPr lang="en-US" dirty="0"/>
              <a:t>Click to Edit Book Title</a:t>
            </a:r>
          </a:p>
        </p:txBody>
      </p:sp>
      <p:sp>
        <p:nvSpPr>
          <p:cNvPr id="25" name="Edition"/>
          <p:cNvSpPr>
            <a:spLocks noGrp="1"/>
          </p:cNvSpPr>
          <p:nvPr>
            <p:ph sz="quarter" idx="17" hasCustomPrompt="1"/>
          </p:nvPr>
        </p:nvSpPr>
        <p:spPr>
          <a:xfrm>
            <a:off x="152400" y="1752600"/>
            <a:ext cx="8839200" cy="609600"/>
          </a:xfrm>
          <a:prstGeom prst="rect">
            <a:avLst/>
          </a:prstGeom>
        </p:spPr>
        <p:txBody>
          <a:bodyPr/>
          <a:lstStyle>
            <a:lvl1pPr marL="0" indent="0" algn="ctr">
              <a:buNone/>
              <a:defRPr sz="2900" b="1" i="0" baseline="0">
                <a:latin typeface="Calibri" charset="0"/>
                <a:ea typeface="Calibri" charset="0"/>
                <a:cs typeface="Calibri" charset="0"/>
              </a:defRPr>
            </a:lvl1pPr>
          </a:lstStyle>
          <a:p>
            <a:pPr lvl="0"/>
            <a:r>
              <a:rPr lang="en-US" sz="2900" b="1" i="0" dirty="0">
                <a:latin typeface="Source Sans Pro" charset="0"/>
                <a:ea typeface="Source Sans Pro" charset="0"/>
                <a:cs typeface="Source Sans Pro" charset="0"/>
              </a:rPr>
              <a:t>Third Edition</a:t>
            </a:r>
            <a:endParaRPr lang="en-US" dirty="0"/>
          </a:p>
        </p:txBody>
      </p:sp>
      <p:sp>
        <p:nvSpPr>
          <p:cNvPr id="27" name="Author"/>
          <p:cNvSpPr>
            <a:spLocks noGrp="1"/>
          </p:cNvSpPr>
          <p:nvPr>
            <p:ph sz="quarter" idx="18" hasCustomPrompt="1"/>
          </p:nvPr>
        </p:nvSpPr>
        <p:spPr>
          <a:xfrm>
            <a:off x="152400" y="2362200"/>
            <a:ext cx="8839200" cy="685800"/>
          </a:xfrm>
          <a:prstGeom prst="rect">
            <a:avLst/>
          </a:prstGeom>
        </p:spPr>
        <p:txBody>
          <a:bodyPr/>
          <a:lstStyle>
            <a:lvl1pPr marL="0" indent="0" algn="ctr">
              <a:buNone/>
              <a:defRPr b="0" i="0" baseline="0">
                <a:solidFill>
                  <a:schemeClr val="accent2"/>
                </a:solidFill>
                <a:latin typeface="Calibri" charset="0"/>
                <a:ea typeface="Calibri" charset="0"/>
                <a:cs typeface="Calibri" charset="0"/>
              </a:defRPr>
            </a:lvl1pPr>
          </a:lstStyle>
          <a:p>
            <a:pPr lvl="0"/>
            <a:r>
              <a:rPr lang="en-US" b="0" i="0" dirty="0">
                <a:latin typeface="Source Sans Pro" charset="0"/>
                <a:ea typeface="Source Sans Pro" charset="0"/>
                <a:cs typeface="Source Sans Pro" charset="0"/>
              </a:rPr>
              <a:t>David Klein</a:t>
            </a:r>
            <a:endParaRPr lang="en-US" dirty="0"/>
          </a:p>
        </p:txBody>
      </p:sp>
      <p:sp>
        <p:nvSpPr>
          <p:cNvPr id="29" name="CN"/>
          <p:cNvSpPr>
            <a:spLocks noGrp="1"/>
          </p:cNvSpPr>
          <p:nvPr>
            <p:ph sz="quarter" idx="19" hasCustomPrompt="1"/>
          </p:nvPr>
        </p:nvSpPr>
        <p:spPr>
          <a:xfrm>
            <a:off x="152400" y="3733800"/>
            <a:ext cx="8839200" cy="533400"/>
          </a:xfrm>
          <a:prstGeom prst="rect">
            <a:avLst/>
          </a:prstGeom>
        </p:spPr>
        <p:txBody>
          <a:bodyPr/>
          <a:lstStyle>
            <a:lvl1pPr marL="0" indent="0" algn="ctr">
              <a:buNone/>
              <a:defRPr sz="4000" b="1" i="0" baseline="0">
                <a:solidFill>
                  <a:schemeClr val="accent1"/>
                </a:solidFill>
                <a:latin typeface="Calibri" charset="0"/>
                <a:ea typeface="Calibri" charset="0"/>
                <a:cs typeface="Calibri" charset="0"/>
              </a:defRPr>
            </a:lvl1pPr>
          </a:lstStyle>
          <a:p>
            <a:pPr lvl="0"/>
            <a:r>
              <a:rPr lang="en-US" dirty="0"/>
              <a:t>Chapter 1</a:t>
            </a:r>
          </a:p>
        </p:txBody>
      </p:sp>
      <p:sp>
        <p:nvSpPr>
          <p:cNvPr id="31" name="CT"/>
          <p:cNvSpPr>
            <a:spLocks noGrp="1"/>
          </p:cNvSpPr>
          <p:nvPr>
            <p:ph sz="quarter" idx="20" hasCustomPrompt="1"/>
          </p:nvPr>
        </p:nvSpPr>
        <p:spPr>
          <a:xfrm>
            <a:off x="152400" y="5133241"/>
            <a:ext cx="8839200" cy="706318"/>
          </a:xfrm>
          <a:prstGeom prst="rect">
            <a:avLst/>
          </a:prstGeom>
        </p:spPr>
        <p:txBody>
          <a:bodyPr anchor="ctr"/>
          <a:lstStyle>
            <a:lvl1pPr marL="0" indent="0" algn="ctr">
              <a:buNone/>
              <a:defRPr sz="3800" b="0" i="0">
                <a:latin typeface="Calibri" charset="0"/>
                <a:ea typeface="Calibri" charset="0"/>
                <a:cs typeface="Calibri"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3" name="Content Placeholder 2"/>
          <p:cNvSpPr>
            <a:spLocks noGrp="1"/>
          </p:cNvSpPr>
          <p:nvPr>
            <p:ph sz="quarter" idx="21" hasCustomPrompt="1"/>
          </p:nvPr>
        </p:nvSpPr>
        <p:spPr>
          <a:xfrm>
            <a:off x="381000" y="6096000"/>
            <a:ext cx="8458200" cy="533400"/>
          </a:xfrm>
          <a:prstGeom prst="rect">
            <a:avLst/>
          </a:prstGeom>
        </p:spPr>
        <p:txBody>
          <a:bodyPr/>
          <a:lstStyle>
            <a:lvl1pPr marL="0" indent="0">
              <a:buNone/>
              <a:defRPr/>
            </a:lvl1pPr>
          </a:lstStyle>
          <a:p>
            <a:pPr lvl="0"/>
            <a:r>
              <a:rPr lang="en-IN" dirty="0"/>
              <a:t>Text</a:t>
            </a:r>
          </a:p>
        </p:txBody>
      </p:sp>
    </p:spTree>
    <p:extLst>
      <p:ext uri="{BB962C8B-B14F-4D97-AF65-F5344CB8AC3E}">
        <p14:creationId xmlns:p14="http://schemas.microsoft.com/office/powerpoint/2010/main" val="826372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pter Outline: Version 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
          <p:cNvSpPr>
            <a:spLocks noGrp="1"/>
          </p:cNvSpPr>
          <p:nvPr>
            <p:ph sz="quarter" idx="14" hasCustomPrompt="1"/>
          </p:nvPr>
        </p:nvSpPr>
        <p:spPr>
          <a:xfrm>
            <a:off x="304800" y="1752600"/>
            <a:ext cx="8534400" cy="4495800"/>
          </a:xfrm>
          <a:prstGeom prst="rect">
            <a:avLst/>
          </a:prstGeom>
        </p:spPr>
        <p:txBody>
          <a:bodyPr/>
          <a:lstStyle>
            <a:lvl1pPr marL="0" indent="0">
              <a:buFont typeface="+mj-lt"/>
              <a:buNone/>
              <a:tabLst/>
              <a:defRPr sz="2800" b="0" i="0" baseline="0">
                <a:latin typeface="Calibri" charset="0"/>
                <a:ea typeface="Calibri" charset="0"/>
                <a:cs typeface="Calibri" charset="0"/>
              </a:defRPr>
            </a:lvl1pPr>
            <a:lvl2pPr marL="803275" indent="-282575">
              <a:tabLst/>
              <a:defRPr sz="2400" b="0" i="0" baseline="0">
                <a:latin typeface="Calibri" charset="0"/>
                <a:ea typeface="Calibri" charset="0"/>
                <a:cs typeface="Calibri" charset="0"/>
              </a:defRPr>
            </a:lvl2pPr>
            <a:lvl3pPr marL="803275" marR="0" indent="-282575"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This Is a Sample Outline with No Numbers and One-column</a:t>
            </a:r>
          </a:p>
          <a:p>
            <a:pPr lvl="1"/>
            <a:r>
              <a:rPr lang="en-US" dirty="0"/>
              <a:t>The H2 Level Does Not Have a Number</a:t>
            </a:r>
          </a:p>
          <a:p>
            <a:pPr lvl="2"/>
            <a:r>
              <a:rPr lang="en-US" dirty="0"/>
              <a:t>One of the Subheadings May Be a Special Feature  </a:t>
            </a:r>
          </a:p>
          <a:p>
            <a:pPr lvl="0"/>
            <a:r>
              <a:rPr lang="en-US" dirty="0"/>
              <a:t>This Outline Has Two Levels</a:t>
            </a:r>
          </a:p>
          <a:p>
            <a:pPr lvl="1"/>
            <a:r>
              <a:rPr lang="en-US" dirty="0"/>
              <a:t>Outline Items Usually Have No Ending Punctuation</a:t>
            </a:r>
          </a:p>
          <a:p>
            <a:pPr marL="803275" marR="0" lvl="2" indent="-282575" algn="l" defTabSz="914400" rtl="0" eaLnBrk="1" fontAlgn="auto" latinLnBrk="0" hangingPunct="1">
              <a:lnSpc>
                <a:spcPct val="90000"/>
              </a:lnSpc>
              <a:spcBef>
                <a:spcPts val="500"/>
              </a:spcBef>
              <a:spcAft>
                <a:spcPts val="0"/>
              </a:spcAft>
              <a:buClrTx/>
              <a:buSzTx/>
              <a:buFont typeface="Arial"/>
              <a:buChar char="•"/>
              <a:tabLst/>
              <a:defRPr/>
            </a:pPr>
            <a:r>
              <a:rPr lang="en-US" dirty="0"/>
              <a:t>Special Feature</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340378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pter Outline: Version F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419600"/>
          </a:xfrm>
          <a:prstGeom prst="rect">
            <a:avLst/>
          </a:prstGeom>
        </p:spPr>
        <p:txBody>
          <a:bodyPr numCol="2"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1.1	This Is a Sample Outline for Two-Column and Double-numbered</a:t>
            </a:r>
          </a:p>
          <a:p>
            <a:pPr lvl="0"/>
            <a:r>
              <a:rPr lang="en-US" dirty="0"/>
              <a:t>1.2	It is Two-column </a:t>
            </a:r>
          </a:p>
          <a:p>
            <a:pPr lvl="0"/>
            <a:r>
              <a:rPr lang="en-US" dirty="0"/>
              <a:t>1.3	This Outline Has No Sub-lists</a:t>
            </a:r>
          </a:p>
          <a:p>
            <a:pPr lvl="0"/>
            <a:r>
              <a:rPr lang="en-US" dirty="0"/>
              <a:t>1.4	This List Is Double-numbered</a:t>
            </a:r>
          </a:p>
          <a:p>
            <a:pPr lvl="0"/>
            <a:r>
              <a:rPr lang="en-US" dirty="0"/>
              <a:t>1.5	The Outline Slide Has a Footer</a:t>
            </a:r>
          </a:p>
          <a:p>
            <a:pPr lvl="0"/>
            <a:r>
              <a:rPr lang="en-US" dirty="0"/>
              <a:t>1.6	Outline Items Usually Have No Ending Punctuation</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1.7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1.8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1.10	Another Heading</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051878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 Outline: Version F2 (2 text boxe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1"/>
          <p:cNvSpPr>
            <a:spLocks noGrp="1"/>
          </p:cNvSpPr>
          <p:nvPr>
            <p:ph sz="quarter" idx="14" hasCustomPrompt="1"/>
          </p:nvPr>
        </p:nvSpPr>
        <p:spPr>
          <a:xfrm>
            <a:off x="304800" y="1752600"/>
            <a:ext cx="4038600" cy="4419600"/>
          </a:xfrm>
          <a:prstGeom prst="rect">
            <a:avLst/>
          </a:prstGeom>
        </p:spPr>
        <p:txBody>
          <a:bodyPr numCol="1"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1.1	This Is a Sample Outline for Two-Column (2 Boxes) and Double-numbered</a:t>
            </a:r>
          </a:p>
          <a:p>
            <a:pPr lvl="0"/>
            <a:r>
              <a:rPr lang="en-US" dirty="0"/>
              <a:t>1.2	It is Two-column </a:t>
            </a:r>
          </a:p>
          <a:p>
            <a:pPr lvl="0"/>
            <a:r>
              <a:rPr lang="en-US" dirty="0"/>
              <a:t>1.3	This Outline Has No Sub-lists</a:t>
            </a:r>
          </a:p>
          <a:p>
            <a:pPr lvl="0"/>
            <a:r>
              <a:rPr lang="en-US" dirty="0"/>
              <a:t>1.4	This List Is Double-numbered</a:t>
            </a:r>
          </a:p>
        </p:txBody>
      </p:sp>
      <p:sp>
        <p:nvSpPr>
          <p:cNvPr id="7" name="COBNL2"/>
          <p:cNvSpPr>
            <a:spLocks noGrp="1"/>
          </p:cNvSpPr>
          <p:nvPr>
            <p:ph sz="quarter" idx="15" hasCustomPrompt="1"/>
          </p:nvPr>
        </p:nvSpPr>
        <p:spPr>
          <a:xfrm>
            <a:off x="4767262" y="1752600"/>
            <a:ext cx="4038600" cy="4419600"/>
          </a:xfrm>
          <a:prstGeom prst="rect">
            <a:avLst/>
          </a:prstGeom>
        </p:spPr>
        <p:txBody>
          <a:bodyPr numCol="1" spcCol="548640"/>
          <a:lstStyle>
            <a:lvl1pPr marL="803275" marR="0" indent="-803275" algn="l" defTabSz="914400" rtl="0" eaLnBrk="1" fontAlgn="auto" latinLnBrk="0" hangingPunct="1">
              <a:lnSpc>
                <a:spcPct val="90000"/>
              </a:lnSpc>
              <a:spcBef>
                <a:spcPts val="1000"/>
              </a:spcBef>
              <a:spcAft>
                <a:spcPts val="0"/>
              </a:spcAft>
              <a:buClrTx/>
              <a:buSzTx/>
              <a:buFont typeface="Arial"/>
              <a:buNone/>
              <a:tabLst/>
              <a:defRPr sz="2800" b="0" i="0" baseline="0">
                <a:latin typeface="Calibri" charset="0"/>
                <a:ea typeface="Calibri" charset="0"/>
                <a:cs typeface="Calibri" charset="0"/>
              </a:defRPr>
            </a:lvl1pPr>
          </a:lstStyle>
          <a:p>
            <a:pPr lvl="0"/>
            <a:r>
              <a:rPr lang="en-US" dirty="0"/>
              <a:t>1.5	The Outline Slide Has a Footer</a:t>
            </a:r>
          </a:p>
          <a:p>
            <a:pPr lvl="0"/>
            <a:r>
              <a:rPr lang="en-US" dirty="0"/>
              <a:t>1.6	Outline Items Usually Have No Ending Punctuation</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1.7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1.8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1.9	Another Heading</a:t>
            </a:r>
          </a:p>
          <a:p>
            <a:pPr marL="803275" marR="0" lvl="0" indent="-803275" algn="l" defTabSz="914400" rtl="0" eaLnBrk="1" fontAlgn="auto" latinLnBrk="0" hangingPunct="1">
              <a:lnSpc>
                <a:spcPct val="90000"/>
              </a:lnSpc>
              <a:spcBef>
                <a:spcPts val="1000"/>
              </a:spcBef>
              <a:spcAft>
                <a:spcPts val="0"/>
              </a:spcAft>
              <a:buClrTx/>
              <a:buSzTx/>
              <a:buFont typeface="Arial"/>
              <a:buNone/>
              <a:tabLst/>
              <a:defRPr/>
            </a:pPr>
            <a:r>
              <a:rPr lang="en-US" dirty="0"/>
              <a:t>1.10	Another Heading</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4100604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Outline: Version 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5" name="Content Placeholder 4"/>
          <p:cNvSpPr>
            <a:spLocks noGrp="1"/>
          </p:cNvSpPr>
          <p:nvPr>
            <p:ph sz="quarter" idx="15" hasCustomPrompt="1"/>
          </p:nvPr>
        </p:nvSpPr>
        <p:spPr>
          <a:xfrm>
            <a:off x="304800" y="1752600"/>
            <a:ext cx="8534400" cy="4419600"/>
          </a:xfrm>
          <a:prstGeom prst="rect">
            <a:avLst/>
          </a:prstGeom>
        </p:spPr>
        <p:txBody>
          <a:bodyPr/>
          <a:lstStyle>
            <a:lvl1pPr marL="0" indent="0">
              <a:buNone/>
              <a:defRPr sz="2800" baseline="0"/>
            </a:lvl1pPr>
            <a:lvl2pPr marL="457200" indent="-446088">
              <a:spcBef>
                <a:spcPts val="2000"/>
              </a:spcBef>
              <a:buFont typeface="+mj-lt"/>
              <a:buNone/>
              <a:tabLst/>
              <a:defRPr sz="2800">
                <a:solidFill>
                  <a:schemeClr val="accent2"/>
                </a:solidFill>
              </a:defRPr>
            </a:lvl2pPr>
            <a:lvl3pPr marL="688975" indent="-400050">
              <a:spcBef>
                <a:spcPts val="1000"/>
              </a:spcBef>
              <a:buClr>
                <a:schemeClr val="accent2"/>
              </a:buClr>
              <a:buFont typeface="+mj-lt"/>
              <a:buAutoNum type="arabicPeriod"/>
              <a:tabLst/>
              <a:defRPr sz="2800"/>
            </a:lvl3pPr>
            <a:lvl4pPr marL="1371600" indent="0">
              <a:buNone/>
              <a:defRPr sz="2800"/>
            </a:lvl4pPr>
            <a:lvl5pPr marL="1828800" indent="0">
              <a:buNone/>
              <a:defRPr sz="2800"/>
            </a:lvl5pPr>
          </a:lstStyle>
          <a:p>
            <a:pPr lvl="0"/>
            <a:r>
              <a:rPr lang="en-US" dirty="0"/>
              <a:t>This Is a Sample Outline with No Numbers</a:t>
            </a:r>
          </a:p>
          <a:p>
            <a:pPr lvl="1"/>
            <a:r>
              <a:rPr lang="en-US" dirty="0"/>
              <a:t>Learning Objective</a:t>
            </a:r>
          </a:p>
          <a:p>
            <a:pPr lvl="2"/>
            <a:r>
              <a:rPr lang="en-US" dirty="0"/>
              <a:t>Describe what racial &amp; ethnic group make up Latin America.</a:t>
            </a:r>
          </a:p>
          <a:p>
            <a:pPr lvl="2"/>
            <a:r>
              <a:rPr lang="en-US" dirty="0"/>
              <a:t>Explain Latin American agricultural systems.</a:t>
            </a:r>
          </a:p>
          <a:p>
            <a:pPr lvl="2"/>
            <a:r>
              <a:rPr lang="en-US" dirty="0"/>
              <a:t>Critically evaluate models of biodiversity conservation in the Latin American context.</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©2017 John Wiley &amp; Son, Inc. </a:t>
            </a:r>
          </a:p>
        </p:txBody>
      </p:sp>
    </p:spTree>
    <p:extLst>
      <p:ext uri="{BB962C8B-B14F-4D97-AF65-F5344CB8AC3E}">
        <p14:creationId xmlns:p14="http://schemas.microsoft.com/office/powerpoint/2010/main" val="195633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arning Objectives: Version A">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04800" y="743712"/>
            <a:ext cx="8534400" cy="990600"/>
          </a:xfrm>
          <a:prstGeom prst="rect">
            <a:avLst/>
          </a:prstGeom>
        </p:spPr>
        <p:txBody>
          <a:bodyPr/>
          <a:lstStyle>
            <a:lvl1pPr>
              <a:defRPr sz="4000" b="0" i="0">
                <a:solidFill>
                  <a:schemeClr val="accent2"/>
                </a:solidFill>
                <a:latin typeface="Calibri" charset="0"/>
                <a:ea typeface="Calibri" charset="0"/>
                <a:cs typeface="Calibri" charset="0"/>
              </a:defRPr>
            </a:lvl1pPr>
          </a:lstStyle>
          <a:p>
            <a:r>
              <a:rPr lang="en-US" dirty="0"/>
              <a:t>Learning Objectives</a:t>
            </a:r>
          </a:p>
        </p:txBody>
      </p:sp>
      <p:sp>
        <p:nvSpPr>
          <p:cNvPr id="9" name="LONL"/>
          <p:cNvSpPr>
            <a:spLocks noGrp="1"/>
          </p:cNvSpPr>
          <p:nvPr>
            <p:ph sz="quarter" idx="16" hasCustomPrompt="1"/>
          </p:nvPr>
        </p:nvSpPr>
        <p:spPr>
          <a:xfrm>
            <a:off x="304800" y="1752600"/>
            <a:ext cx="8534400" cy="4495800"/>
          </a:xfrm>
          <a:prstGeom prst="rect">
            <a:avLst/>
          </a:prstGeom>
        </p:spPr>
        <p:txBody>
          <a:bodyPr/>
          <a:lstStyle>
            <a:lvl1pPr marL="514350" indent="-514350">
              <a:buClr>
                <a:schemeClr val="accent2"/>
              </a:buClr>
              <a:buFont typeface="+mj-lt"/>
              <a:buAutoNum type="arabicPeriod"/>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Explain the time value of money and why it is so important in the field of finance.</a:t>
            </a:r>
          </a:p>
          <a:p>
            <a:pPr lvl="0"/>
            <a:r>
              <a:rPr lang="en-US" dirty="0"/>
              <a:t>Explain the concept of future value, including the meaning of the terms principal, simple interest, and compound interest.</a:t>
            </a:r>
          </a:p>
          <a:p>
            <a:pPr lvl="0"/>
            <a:r>
              <a:rPr lang="en-US" dirty="0"/>
              <a:t>Explain the concept of present value, how it relates to future value, and is used to make business decisions.</a:t>
            </a:r>
          </a:p>
        </p:txBody>
      </p:sp>
      <p:sp>
        <p:nvSpPr>
          <p:cNvPr id="6" name="Slide Number Placeholder 5"/>
          <p:cNvSpPr>
            <a:spLocks noGrp="1"/>
          </p:cNvSpPr>
          <p:nvPr>
            <p:ph type="sldNum" sz="quarter" idx="12"/>
          </p:nvPr>
        </p:nvSpPr>
        <p:spPr>
          <a:xfrm>
            <a:off x="6457950" y="6356350"/>
            <a:ext cx="2381250" cy="365125"/>
          </a:xfrm>
          <a:prstGeom prst="rect">
            <a:avLst/>
          </a:prstGeom>
        </p:spPr>
        <p:txBody>
          <a:bodyPr/>
          <a:lstStyle>
            <a:lvl1pPr>
              <a:defRPr b="0" i="0">
                <a:latin typeface="Calibri" charset="0"/>
                <a:ea typeface="Calibri" charset="0"/>
                <a:cs typeface="Calibri" charset="0"/>
              </a:defRPr>
            </a:lvl1pPr>
          </a:lstStyle>
          <a:p>
            <a:fld id="{957104EA-F2AF-1046-9253-EE8D978719B5}" type="slidenum">
              <a:rPr lang="en-US" smtClean="0"/>
              <a:pPr/>
              <a:t>‹#›</a:t>
            </a:fld>
            <a:endParaRPr lang="en-US" dirty="0"/>
          </a:p>
        </p:txBody>
      </p:sp>
      <p:sp>
        <p:nvSpPr>
          <p:cNvPr id="5" name="Footer Placeholder 4"/>
          <p:cNvSpPr>
            <a:spLocks noGrp="1"/>
          </p:cNvSpPr>
          <p:nvPr>
            <p:ph type="ftr" sz="quarter" idx="11"/>
          </p:nvPr>
        </p:nvSpPr>
        <p:spPr>
          <a:xfrm>
            <a:off x="3028950" y="6356350"/>
            <a:ext cx="3086100" cy="365125"/>
          </a:xfrm>
          <a:prstGeom prst="rect">
            <a:avLst/>
          </a:prstGeom>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8823214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earning Objectives: Version B">
    <p:spTree>
      <p:nvGrpSpPr>
        <p:cNvPr id="1" name=""/>
        <p:cNvGrpSpPr/>
        <p:nvPr/>
      </p:nvGrpSpPr>
      <p:grpSpPr>
        <a:xfrm>
          <a:off x="0" y="0"/>
          <a:ext cx="0" cy="0"/>
          <a:chOff x="0" y="0"/>
          <a:chExt cx="0" cy="0"/>
        </a:xfrm>
      </p:grpSpPr>
      <p:sp>
        <p:nvSpPr>
          <p:cNvPr id="6" name="Title"/>
          <p:cNvSpPr>
            <a:spLocks noGrp="1"/>
          </p:cNvSpPr>
          <p:nvPr>
            <p:ph type="title" hasCustomPrompt="1"/>
          </p:nvPr>
        </p:nvSpPr>
        <p:spPr>
          <a:xfrm>
            <a:off x="304800" y="743712"/>
            <a:ext cx="8534400" cy="990600"/>
          </a:xfrm>
          <a:prstGeom prst="rect">
            <a:avLst/>
          </a:prstGeom>
        </p:spPr>
        <p:txBody>
          <a:bodyPr/>
          <a:lstStyle>
            <a:lvl1pPr>
              <a:defRPr sz="4000" b="0" i="0">
                <a:solidFill>
                  <a:schemeClr val="accent2"/>
                </a:solidFill>
                <a:latin typeface="Calibri" charset="0"/>
                <a:ea typeface="Calibri" charset="0"/>
                <a:cs typeface="Calibri" charset="0"/>
              </a:defRPr>
            </a:lvl1pPr>
          </a:lstStyle>
          <a:p>
            <a:r>
              <a:rPr lang="en-US" dirty="0"/>
              <a:t>Learning Objectives</a:t>
            </a:r>
          </a:p>
        </p:txBody>
      </p:sp>
      <p:sp>
        <p:nvSpPr>
          <p:cNvPr id="7" name="LOBL"/>
          <p:cNvSpPr>
            <a:spLocks noGrp="1"/>
          </p:cNvSpPr>
          <p:nvPr>
            <p:ph sz="quarter" idx="16" hasCustomPrompt="1"/>
          </p:nvPr>
        </p:nvSpPr>
        <p:spPr>
          <a:xfrm>
            <a:off x="304800" y="1752600"/>
            <a:ext cx="8534400" cy="4495800"/>
          </a:xfrm>
          <a:prstGeom prst="rect">
            <a:avLst/>
          </a:prstGeom>
        </p:spPr>
        <p:txBody>
          <a:bodyPr/>
          <a:lstStyle>
            <a:lvl1pPr marL="292608" indent="-292608">
              <a:buClr>
                <a:schemeClr val="accent2"/>
              </a:buClr>
              <a:buFont typeface="Arial" charset="0"/>
              <a:buChar char="•"/>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Explain the time value of money and why it is so important in the field of finance.</a:t>
            </a:r>
          </a:p>
          <a:p>
            <a:pPr lvl="0"/>
            <a:r>
              <a:rPr lang="en-US" dirty="0"/>
              <a:t>Explain the concept of future value, including the meaning of the terms principal, simple interest, and compound interest.</a:t>
            </a:r>
          </a:p>
          <a:p>
            <a:pPr lvl="0"/>
            <a:r>
              <a:rPr lang="en-US" dirty="0"/>
              <a:t>Explain the concept of present value, how it relates to future value, and is used to make business decisions.</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17718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cept Check Question (1of 2)">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pPr lvl="0"/>
            <a:r>
              <a:rPr lang="en-US" dirty="0"/>
              <a:t>1.1 Periodicity Assumption</a:t>
            </a:r>
          </a:p>
        </p:txBody>
      </p:sp>
      <p:sp>
        <p:nvSpPr>
          <p:cNvPr id="5" name="Content Placeholder 4"/>
          <p:cNvSpPr>
            <a:spLocks noGrp="1"/>
          </p:cNvSpPr>
          <p:nvPr>
            <p:ph sz="quarter" idx="16" hasCustomPrompt="1"/>
          </p:nvPr>
        </p:nvSpPr>
        <p:spPr>
          <a:xfrm>
            <a:off x="304800" y="1752600"/>
            <a:ext cx="8534400" cy="4419600"/>
          </a:xfrm>
          <a:prstGeom prst="rect">
            <a:avLst/>
          </a:prstGeom>
        </p:spPr>
        <p:txBody>
          <a:bodyPr/>
          <a:lstStyle>
            <a:lvl1pPr marL="0" indent="0">
              <a:spcBef>
                <a:spcPts val="1000"/>
              </a:spcBef>
              <a:buNone/>
              <a:defRPr sz="2800" baseline="0"/>
            </a:lvl1pPr>
            <a:lvl2pPr marL="809625" indent="-460375">
              <a:spcBef>
                <a:spcPts val="1000"/>
              </a:spcBef>
              <a:buClr>
                <a:schemeClr val="accent2"/>
              </a:buClr>
              <a:buFont typeface="+mj-lt"/>
              <a:buAutoNum type="alphaLcPeriod"/>
              <a:tabLst/>
              <a:defRPr sz="2800"/>
            </a:lvl2pPr>
            <a:lvl3pPr marL="914400" indent="0">
              <a:buNone/>
              <a:defRPr sz="2800"/>
            </a:lvl3pPr>
            <a:lvl4pPr marL="1371600" indent="0">
              <a:buNone/>
              <a:defRPr sz="2800"/>
            </a:lvl4pPr>
            <a:lvl5pPr marL="1828800" indent="0">
              <a:buNone/>
              <a:defRPr sz="2800"/>
            </a:lvl5pPr>
          </a:lstStyle>
          <a:p>
            <a:pPr lvl="0"/>
            <a:r>
              <a:rPr lang="en-US" dirty="0"/>
              <a:t>Which one of these statements about the accrual basis of accounting is false?</a:t>
            </a:r>
          </a:p>
          <a:p>
            <a:pPr lvl="1"/>
            <a:r>
              <a:rPr lang="en-US" dirty="0"/>
              <a:t>Companies record events that change their financial statements in the period in which events occur, even if cash was not exchanged.</a:t>
            </a:r>
          </a:p>
          <a:p>
            <a:pPr lvl="1"/>
            <a:r>
              <a:rPr lang="en-US" dirty="0"/>
              <a:t>Companies recognize revenue in the period in which the performance obligation is satisfied.</a:t>
            </a:r>
          </a:p>
          <a:p>
            <a:pPr lvl="1"/>
            <a:r>
              <a:rPr lang="en-US" dirty="0"/>
              <a:t>This basis is accord with generally accepted accounting principles.</a:t>
            </a:r>
          </a:p>
          <a:p>
            <a:pPr lvl="1"/>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124381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cept Check Question (2of 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1.1 Periodicity Assumption</a:t>
            </a:r>
          </a:p>
        </p:txBody>
      </p:sp>
      <p:sp>
        <p:nvSpPr>
          <p:cNvPr id="12" name="Question"/>
          <p:cNvSpPr>
            <a:spLocks noGrp="1"/>
          </p:cNvSpPr>
          <p:nvPr>
            <p:ph sz="quarter" idx="15" hasCustomPrompt="1"/>
          </p:nvPr>
        </p:nvSpPr>
        <p:spPr>
          <a:xfrm>
            <a:off x="304800" y="1752600"/>
            <a:ext cx="8534400" cy="4419600"/>
          </a:xfrm>
          <a:prstGeom prst="rect">
            <a:avLst/>
          </a:prstGeom>
        </p:spPr>
        <p:txBody>
          <a:bodyPr/>
          <a:lstStyle>
            <a:lvl1pPr marL="12700" indent="0">
              <a:spcBef>
                <a:spcPts val="1000"/>
              </a:spcBef>
              <a:buNone/>
              <a:tabLst/>
              <a:defRPr sz="2800" b="0" i="0" baseline="0">
                <a:solidFill>
                  <a:schemeClr val="tx1"/>
                </a:solidFill>
                <a:latin typeface="Calibri" charset="0"/>
                <a:ea typeface="Calibri" charset="0"/>
                <a:cs typeface="Calibri" charset="0"/>
              </a:defRPr>
            </a:lvl1pPr>
            <a:lvl2pPr marL="803275" indent="-450850">
              <a:spcBef>
                <a:spcPts val="1000"/>
              </a:spcBef>
              <a:buFont typeface="+mj-lt"/>
              <a:buNone/>
              <a:tabLst/>
              <a:defRPr sz="2800" b="0" i="0" baseline="0">
                <a:solidFill>
                  <a:schemeClr val="tx1"/>
                </a:solidFill>
                <a:latin typeface="Calibri" charset="0"/>
                <a:ea typeface="Calibri" charset="0"/>
                <a:cs typeface="Calibri" charset="0"/>
              </a:defRPr>
            </a:lvl2pPr>
            <a:lvl3pPr marL="803275" indent="-790575">
              <a:buNone/>
              <a:tabLst/>
              <a:defRPr sz="2800" b="0" i="0">
                <a:latin typeface="Calibri" charset="0"/>
                <a:ea typeface="Calibri" charset="0"/>
                <a:cs typeface="Calibri" charset="0"/>
              </a:defRPr>
            </a:lvl3pPr>
          </a:lstStyle>
          <a:p>
            <a:pPr lvl="0"/>
            <a:r>
              <a:rPr lang="en-US" dirty="0"/>
              <a:t>Which one of these statements about the accrual basis of accounting is false?</a:t>
            </a:r>
          </a:p>
          <a:p>
            <a:pPr lvl="1"/>
            <a:r>
              <a:rPr lang="en-US" dirty="0"/>
              <a:t>a.	Companies record events that change their financial statements in the period in which events occur, even if cash was not exchanged.</a:t>
            </a:r>
          </a:p>
          <a:p>
            <a:pPr lvl="2"/>
            <a:r>
              <a:rPr lang="en-US" dirty="0"/>
              <a:t>✔️b.	Companies recognize revenue in the period in which the performance obligation is satisfied.</a:t>
            </a:r>
          </a:p>
          <a:p>
            <a:pPr lvl="1"/>
            <a:r>
              <a:rPr lang="en-US" dirty="0"/>
              <a:t>c.	This basis is accord with generally accepted accounting principles.</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523935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ey Term: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768350"/>
            <a:ext cx="8534400" cy="990599"/>
          </a:xfrm>
        </p:spPr>
        <p:txBody>
          <a:bodyPr/>
          <a:lstStyle/>
          <a:p>
            <a:r>
              <a:rPr lang="en-US"/>
              <a:t>Language</a:t>
            </a:r>
            <a:endParaRPr lang="en-US" dirty="0"/>
          </a:p>
        </p:txBody>
      </p:sp>
      <p:sp>
        <p:nvSpPr>
          <p:cNvPr id="7" name="Definition of Key Term"/>
          <p:cNvSpPr>
            <a:spLocks noGrp="1"/>
          </p:cNvSpPr>
          <p:nvPr>
            <p:ph sz="quarter" idx="15" hasCustomPrompt="1"/>
          </p:nvPr>
        </p:nvSpPr>
        <p:spPr>
          <a:xfrm>
            <a:off x="304800" y="1752600"/>
            <a:ext cx="8534400" cy="4114800"/>
          </a:xfrm>
          <a:prstGeom prst="rect">
            <a:avLst/>
          </a:prstGeom>
        </p:spPr>
        <p:txBody>
          <a:bodyPr/>
          <a:lstStyle>
            <a:lvl1pPr marL="292608" indent="-292608">
              <a:spcBef>
                <a:spcPts val="1000"/>
              </a:spcBef>
              <a:buFont typeface="Arial" charset="0"/>
              <a:buChar char="•"/>
              <a:defRPr sz="3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dirty="0"/>
              <a:t>Form of communication using sounds and symbols combined according to specified rules</a:t>
            </a:r>
          </a:p>
        </p:txBody>
      </p:sp>
      <p:sp>
        <p:nvSpPr>
          <p:cNvPr id="9" name="Media LInk"/>
          <p:cNvSpPr>
            <a:spLocks noGrp="1"/>
          </p:cNvSpPr>
          <p:nvPr>
            <p:ph sz="quarter" idx="16" hasCustomPrompt="1"/>
          </p:nvPr>
        </p:nvSpPr>
        <p:spPr>
          <a:xfrm>
            <a:off x="304800" y="5867400"/>
            <a:ext cx="8534400" cy="609600"/>
          </a:xfrm>
          <a:prstGeom prst="rect">
            <a:avLst/>
          </a:prstGeom>
        </p:spPr>
        <p:txBody>
          <a:bodyPr/>
          <a:lstStyle>
            <a:lvl1pPr marL="0" indent="0" algn="r">
              <a:buNone/>
              <a:defRPr sz="2200" b="0" i="0" baseline="0">
                <a:latin typeface="Calibri" charset="0"/>
                <a:ea typeface="Calibri" charset="0"/>
                <a:cs typeface="Calibri" charset="0"/>
              </a:defRPr>
            </a:lvl1pPr>
            <a:lvl2pPr algn="r">
              <a:defRPr/>
            </a:lvl2pPr>
            <a:lvl3pPr algn="r">
              <a:defRPr/>
            </a:lvl3pPr>
            <a:lvl4pPr algn="r">
              <a:defRPr/>
            </a:lvl4pPr>
            <a:lvl5pPr algn="r">
              <a:defRPr/>
            </a:lvl5pPr>
          </a:lstStyle>
          <a:p>
            <a:pPr lvl="0"/>
            <a:r>
              <a:rPr lang="en-US" dirty="0"/>
              <a:t>Media link placeholder</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7006093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ey Term: Version 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914401"/>
            <a:ext cx="8534400" cy="990599"/>
          </a:xfrm>
        </p:spPr>
        <p:txBody>
          <a:bodyPr/>
          <a:lstStyle>
            <a:lvl1pPr>
              <a:defRPr baseline="0"/>
            </a:lvl1pPr>
          </a:lstStyle>
          <a:p>
            <a:r>
              <a:rPr lang="en-US" dirty="0"/>
              <a:t>Anatomy and Physiology Defined</a:t>
            </a:r>
          </a:p>
        </p:txBody>
      </p:sp>
      <p:sp>
        <p:nvSpPr>
          <p:cNvPr id="7" name="Definition of Key Term"/>
          <p:cNvSpPr>
            <a:spLocks noGrp="1"/>
          </p:cNvSpPr>
          <p:nvPr>
            <p:ph sz="quarter" idx="15" hasCustomPrompt="1"/>
          </p:nvPr>
        </p:nvSpPr>
        <p:spPr>
          <a:xfrm>
            <a:off x="304800" y="1905000"/>
            <a:ext cx="8534400" cy="3962400"/>
          </a:xfrm>
          <a:prstGeom prst="rect">
            <a:avLst/>
          </a:prstGeom>
        </p:spPr>
        <p:txBody>
          <a:bodyPr/>
          <a:lstStyle>
            <a:lvl1pPr marL="292608" indent="-292608">
              <a:spcBef>
                <a:spcPts val="1000"/>
              </a:spcBef>
              <a:buClr>
                <a:schemeClr val="accent2"/>
              </a:buClr>
              <a:buFont typeface="Arial" charset="0"/>
              <a:buChar char="•"/>
              <a:defRPr sz="3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dirty="0"/>
              <a:t>Anatomy is the science of structure and the relationships among structures.</a:t>
            </a:r>
          </a:p>
          <a:p>
            <a:pPr lvl="0"/>
            <a:r>
              <a:rPr lang="en-US" dirty="0"/>
              <a:t>Physiology is the science of body functions, that is, how the body parts work.</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662271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pener: Version B">
    <p:spTree>
      <p:nvGrpSpPr>
        <p:cNvPr id="1" name=""/>
        <p:cNvGrpSpPr/>
        <p:nvPr/>
      </p:nvGrpSpPr>
      <p:grpSpPr>
        <a:xfrm>
          <a:off x="0" y="0"/>
          <a:ext cx="0" cy="0"/>
          <a:chOff x="0" y="0"/>
          <a:chExt cx="0" cy="0"/>
        </a:xfrm>
      </p:grpSpPr>
      <p:sp>
        <p:nvSpPr>
          <p:cNvPr id="13" name="CN"/>
          <p:cNvSpPr>
            <a:spLocks noGrp="1"/>
          </p:cNvSpPr>
          <p:nvPr>
            <p:ph sz="quarter" idx="19" hasCustomPrompt="1"/>
          </p:nvPr>
        </p:nvSpPr>
        <p:spPr>
          <a:xfrm>
            <a:off x="152400" y="228600"/>
            <a:ext cx="8839200" cy="533400"/>
          </a:xfrm>
          <a:prstGeom prst="rect">
            <a:avLst/>
          </a:prstGeom>
        </p:spPr>
        <p:txBody>
          <a:bodyPr/>
          <a:lstStyle>
            <a:lvl1pPr marL="0" indent="0" algn="ctr">
              <a:buNone/>
              <a:defRPr sz="4000" b="1" i="0" baseline="0">
                <a:solidFill>
                  <a:schemeClr val="accent1"/>
                </a:solidFill>
                <a:latin typeface="Calibri" charset="0"/>
                <a:ea typeface="Calibri" charset="0"/>
                <a:cs typeface="Calibri" charset="0"/>
              </a:defRPr>
            </a:lvl1pPr>
          </a:lstStyle>
          <a:p>
            <a:pPr lvl="0"/>
            <a:r>
              <a:rPr lang="en-US" dirty="0"/>
              <a:t>Chapter 1</a:t>
            </a:r>
          </a:p>
        </p:txBody>
      </p:sp>
      <p:sp>
        <p:nvSpPr>
          <p:cNvPr id="14" name="CT"/>
          <p:cNvSpPr>
            <a:spLocks noGrp="1"/>
          </p:cNvSpPr>
          <p:nvPr>
            <p:ph sz="quarter" idx="20" hasCustomPrompt="1"/>
          </p:nvPr>
        </p:nvSpPr>
        <p:spPr>
          <a:xfrm>
            <a:off x="152400" y="762000"/>
            <a:ext cx="8839200" cy="2286000"/>
          </a:xfrm>
          <a:prstGeom prst="rect">
            <a:avLst/>
          </a:prstGeom>
        </p:spPr>
        <p:txBody>
          <a:bodyPr anchor="ctr"/>
          <a:lstStyle>
            <a:lvl1pPr marL="0" indent="0" algn="ctr">
              <a:buNone/>
              <a:defRPr sz="3800" b="0" i="0">
                <a:latin typeface="Calibri" charset="0"/>
                <a:ea typeface="Calibri" charset="0"/>
                <a:cs typeface="Calibri"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8" name="Title "/>
          <p:cNvSpPr>
            <a:spLocks noGrp="1"/>
          </p:cNvSpPr>
          <p:nvPr>
            <p:ph type="title" hasCustomPrompt="1"/>
          </p:nvPr>
        </p:nvSpPr>
        <p:spPr>
          <a:xfrm>
            <a:off x="152400" y="3505200"/>
            <a:ext cx="8839200" cy="1524000"/>
          </a:xfrm>
          <a:prstGeom prst="rect">
            <a:avLst/>
          </a:prstGeom>
        </p:spPr>
        <p:txBody>
          <a:bodyPr anchor="b"/>
          <a:lstStyle>
            <a:lvl1pPr>
              <a:defRPr sz="6200" b="0" i="0" baseline="0">
                <a:latin typeface="Calibri Light" charset="0"/>
                <a:ea typeface="Calibri Light" charset="0"/>
                <a:cs typeface="Calibri Light" charset="0"/>
              </a:defRPr>
            </a:lvl1pPr>
          </a:lstStyle>
          <a:p>
            <a:r>
              <a:rPr lang="en-US" dirty="0"/>
              <a:t>Click to Edit Book Title</a:t>
            </a:r>
          </a:p>
        </p:txBody>
      </p:sp>
      <p:sp>
        <p:nvSpPr>
          <p:cNvPr id="15" name="Edition"/>
          <p:cNvSpPr>
            <a:spLocks noGrp="1"/>
          </p:cNvSpPr>
          <p:nvPr>
            <p:ph sz="quarter" idx="17" hasCustomPrompt="1"/>
          </p:nvPr>
        </p:nvSpPr>
        <p:spPr>
          <a:xfrm>
            <a:off x="152400" y="5029200"/>
            <a:ext cx="8839200" cy="762000"/>
          </a:xfrm>
          <a:prstGeom prst="rect">
            <a:avLst/>
          </a:prstGeom>
        </p:spPr>
        <p:txBody>
          <a:bodyPr/>
          <a:lstStyle>
            <a:lvl1pPr marL="0" indent="0" algn="ctr">
              <a:buNone/>
              <a:defRPr sz="2900" b="1" i="0" baseline="0">
                <a:latin typeface="Calibri" charset="0"/>
                <a:ea typeface="Calibri" charset="0"/>
                <a:cs typeface="Calibri" charset="0"/>
              </a:defRPr>
            </a:lvl1pPr>
          </a:lstStyle>
          <a:p>
            <a:pPr lvl="0"/>
            <a:r>
              <a:rPr lang="en-US" sz="2900" b="1" i="0" dirty="0">
                <a:latin typeface="Source Sans Pro" charset="0"/>
                <a:ea typeface="Source Sans Pro" charset="0"/>
                <a:cs typeface="Source Sans Pro" charset="0"/>
              </a:rPr>
              <a:t>Third Edition</a:t>
            </a:r>
            <a:endParaRPr lang="en-US" dirty="0"/>
          </a:p>
        </p:txBody>
      </p:sp>
      <p:sp>
        <p:nvSpPr>
          <p:cNvPr id="16" name="Author"/>
          <p:cNvSpPr>
            <a:spLocks noGrp="1"/>
          </p:cNvSpPr>
          <p:nvPr>
            <p:ph sz="quarter" idx="18" hasCustomPrompt="1"/>
          </p:nvPr>
        </p:nvSpPr>
        <p:spPr>
          <a:xfrm>
            <a:off x="152400" y="6096000"/>
            <a:ext cx="8839200" cy="533400"/>
          </a:xfrm>
          <a:prstGeom prst="rect">
            <a:avLst/>
          </a:prstGeom>
        </p:spPr>
        <p:txBody>
          <a:bodyPr/>
          <a:lstStyle>
            <a:lvl1pPr marL="0" indent="0" algn="ctr">
              <a:buNone/>
              <a:defRPr b="0" i="0" baseline="0">
                <a:solidFill>
                  <a:schemeClr val="accent2"/>
                </a:solidFill>
                <a:latin typeface="Calibri" charset="0"/>
                <a:ea typeface="Calibri" charset="0"/>
                <a:cs typeface="Calibri" charset="0"/>
              </a:defRPr>
            </a:lvl1pPr>
          </a:lstStyle>
          <a:p>
            <a:pPr lvl="0"/>
            <a:r>
              <a:rPr lang="en-US" b="0" i="0" dirty="0">
                <a:latin typeface="Source Sans Pro" charset="0"/>
                <a:ea typeface="Source Sans Pro" charset="0"/>
                <a:cs typeface="Source Sans Pro" charset="0"/>
              </a:rPr>
              <a:t>David Klein</a:t>
            </a:r>
            <a:endParaRPr lang="en-US" dirty="0"/>
          </a:p>
        </p:txBody>
      </p:sp>
    </p:spTree>
    <p:extLst>
      <p:ext uri="{BB962C8B-B14F-4D97-AF65-F5344CB8AC3E}">
        <p14:creationId xmlns:p14="http://schemas.microsoft.com/office/powerpoint/2010/main" val="10642320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for Figure">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11" name="Content Placeholder 10"/>
          <p:cNvSpPr>
            <a:spLocks noGrp="1"/>
          </p:cNvSpPr>
          <p:nvPr>
            <p:ph sz="quarter" idx="16"/>
          </p:nvPr>
        </p:nvSpPr>
        <p:spPr>
          <a:xfrm>
            <a:off x="304800" y="1752600"/>
            <a:ext cx="8534400" cy="3276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Figure caption"/>
          <p:cNvSpPr>
            <a:spLocks noGrp="1"/>
          </p:cNvSpPr>
          <p:nvPr>
            <p:ph sz="quarter" idx="15" hasCustomPrompt="1"/>
          </p:nvPr>
        </p:nvSpPr>
        <p:spPr>
          <a:xfrm>
            <a:off x="304800" y="5029200"/>
            <a:ext cx="8534400" cy="1143000"/>
          </a:xfrm>
          <a:prstGeom prst="rect">
            <a:avLst/>
          </a:prstGeom>
        </p:spPr>
        <p:txBody>
          <a:bodyPr/>
          <a:lstStyle>
            <a:lvl1pPr marL="0" indent="0">
              <a:spcBef>
                <a:spcPts val="1000"/>
              </a:spcBef>
              <a:buFont typeface="Arial" charset="0"/>
              <a:buNone/>
              <a:defRPr sz="2000" b="0" i="0" baseline="0">
                <a:solidFill>
                  <a:schemeClr val="tx1"/>
                </a:solidFill>
                <a:latin typeface="Calibri" charset="0"/>
                <a:ea typeface="Calibri" charset="0"/>
                <a:cs typeface="Calibri"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sz="2000" dirty="0"/>
              <a:t>Figure 4.5 Figure title placeholder</a:t>
            </a:r>
          </a:p>
          <a:p>
            <a:pPr lvl="0"/>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977103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752600"/>
            <a:ext cx="8534400" cy="460375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2539791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752600"/>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
        <p:nvSpPr>
          <p:cNvPr id="7" name="Content Placeholder"/>
          <p:cNvSpPr>
            <a:spLocks noGrp="1"/>
          </p:cNvSpPr>
          <p:nvPr>
            <p:ph sz="quarter" idx="17"/>
          </p:nvPr>
        </p:nvSpPr>
        <p:spPr>
          <a:xfrm>
            <a:off x="304800" y="3046942"/>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4341284"/>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Tree>
    <p:extLst>
      <p:ext uri="{BB962C8B-B14F-4D97-AF65-F5344CB8AC3E}">
        <p14:creationId xmlns:p14="http://schemas.microsoft.com/office/powerpoint/2010/main" val="12659956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752600"/>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
        <p:nvSpPr>
          <p:cNvPr id="7" name="Content Placeholder"/>
          <p:cNvSpPr>
            <a:spLocks noGrp="1"/>
          </p:cNvSpPr>
          <p:nvPr>
            <p:ph sz="quarter" idx="17"/>
          </p:nvPr>
        </p:nvSpPr>
        <p:spPr>
          <a:xfrm>
            <a:off x="304800" y="3046942"/>
            <a:ext cx="8534400" cy="990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40386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48006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5527674"/>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Tree>
    <p:extLst>
      <p:ext uri="{BB962C8B-B14F-4D97-AF65-F5344CB8AC3E}">
        <p14:creationId xmlns:p14="http://schemas.microsoft.com/office/powerpoint/2010/main" val="21196859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752600"/>
            <a:ext cx="8534400" cy="57785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
        <p:nvSpPr>
          <p:cNvPr id="7" name="Content Placeholder"/>
          <p:cNvSpPr>
            <a:spLocks noGrp="1"/>
          </p:cNvSpPr>
          <p:nvPr>
            <p:ph sz="quarter" idx="17"/>
          </p:nvPr>
        </p:nvSpPr>
        <p:spPr>
          <a:xfrm>
            <a:off x="304800" y="2438400"/>
            <a:ext cx="8534400" cy="610658"/>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32004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39624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4689474"/>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1" name="Content Placeholder"/>
          <p:cNvSpPr>
            <a:spLocks noGrp="1"/>
          </p:cNvSpPr>
          <p:nvPr>
            <p:ph sz="quarter" idx="21"/>
          </p:nvPr>
        </p:nvSpPr>
        <p:spPr>
          <a:xfrm>
            <a:off x="313267" y="5334000"/>
            <a:ext cx="853440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2" name="Content Placeholder"/>
          <p:cNvSpPr>
            <a:spLocks noGrp="1"/>
          </p:cNvSpPr>
          <p:nvPr>
            <p:ph sz="quarter" idx="22"/>
          </p:nvPr>
        </p:nvSpPr>
        <p:spPr>
          <a:xfrm>
            <a:off x="313267" y="5811308"/>
            <a:ext cx="853440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Tree>
    <p:extLst>
      <p:ext uri="{BB962C8B-B14F-4D97-AF65-F5344CB8AC3E}">
        <p14:creationId xmlns:p14="http://schemas.microsoft.com/office/powerpoint/2010/main" val="8988819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p:cNvSpPr>
            <a:spLocks noGrp="1"/>
          </p:cNvSpPr>
          <p:nvPr>
            <p:ph sz="quarter" idx="16"/>
          </p:nvPr>
        </p:nvSpPr>
        <p:spPr>
          <a:xfrm>
            <a:off x="304800" y="1752600"/>
            <a:ext cx="8534400" cy="57785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
        <p:nvSpPr>
          <p:cNvPr id="7" name="Content Placeholder"/>
          <p:cNvSpPr>
            <a:spLocks noGrp="1"/>
          </p:cNvSpPr>
          <p:nvPr>
            <p:ph sz="quarter" idx="17"/>
          </p:nvPr>
        </p:nvSpPr>
        <p:spPr>
          <a:xfrm>
            <a:off x="304800" y="2438400"/>
            <a:ext cx="8534400" cy="610658"/>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8" name="Content Placeholder"/>
          <p:cNvSpPr>
            <a:spLocks noGrp="1"/>
          </p:cNvSpPr>
          <p:nvPr>
            <p:ph sz="quarter" idx="18"/>
          </p:nvPr>
        </p:nvSpPr>
        <p:spPr>
          <a:xfrm>
            <a:off x="313267" y="3200400"/>
            <a:ext cx="8534400" cy="6096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p:cNvSpPr>
            <a:spLocks noGrp="1"/>
          </p:cNvSpPr>
          <p:nvPr>
            <p:ph sz="quarter" idx="19"/>
          </p:nvPr>
        </p:nvSpPr>
        <p:spPr>
          <a:xfrm>
            <a:off x="304800" y="3962400"/>
            <a:ext cx="853440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0" name="Content Placeholder"/>
          <p:cNvSpPr>
            <a:spLocks noGrp="1"/>
          </p:cNvSpPr>
          <p:nvPr>
            <p:ph sz="quarter" idx="20"/>
          </p:nvPr>
        </p:nvSpPr>
        <p:spPr>
          <a:xfrm>
            <a:off x="304800" y="4689474"/>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1" name="Content Placeholder"/>
          <p:cNvSpPr>
            <a:spLocks noGrp="1"/>
          </p:cNvSpPr>
          <p:nvPr>
            <p:ph sz="quarter" idx="21"/>
          </p:nvPr>
        </p:nvSpPr>
        <p:spPr>
          <a:xfrm>
            <a:off x="313267" y="5334000"/>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2" name="Content Placeholder"/>
          <p:cNvSpPr>
            <a:spLocks noGrp="1"/>
          </p:cNvSpPr>
          <p:nvPr>
            <p:ph sz="quarter" idx="22"/>
          </p:nvPr>
        </p:nvSpPr>
        <p:spPr>
          <a:xfrm>
            <a:off x="313267" y="5811308"/>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3" name="Content Placeholder"/>
          <p:cNvSpPr>
            <a:spLocks noGrp="1"/>
          </p:cNvSpPr>
          <p:nvPr>
            <p:ph sz="quarter" idx="23"/>
          </p:nvPr>
        </p:nvSpPr>
        <p:spPr>
          <a:xfrm>
            <a:off x="3276600" y="4689474"/>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4" name="Content Placeholder"/>
          <p:cNvSpPr>
            <a:spLocks noGrp="1"/>
          </p:cNvSpPr>
          <p:nvPr>
            <p:ph sz="quarter" idx="24"/>
          </p:nvPr>
        </p:nvSpPr>
        <p:spPr>
          <a:xfrm>
            <a:off x="3285067" y="5334000"/>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5" name="Content Placeholder"/>
          <p:cNvSpPr>
            <a:spLocks noGrp="1"/>
          </p:cNvSpPr>
          <p:nvPr>
            <p:ph sz="quarter" idx="25"/>
          </p:nvPr>
        </p:nvSpPr>
        <p:spPr>
          <a:xfrm>
            <a:off x="3285067" y="5811308"/>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6" name="Content Placeholder"/>
          <p:cNvSpPr>
            <a:spLocks noGrp="1"/>
          </p:cNvSpPr>
          <p:nvPr>
            <p:ph sz="quarter" idx="26"/>
          </p:nvPr>
        </p:nvSpPr>
        <p:spPr>
          <a:xfrm>
            <a:off x="6123517" y="4689475"/>
            <a:ext cx="2724150" cy="574674"/>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7" name="Content Placeholder"/>
          <p:cNvSpPr>
            <a:spLocks noGrp="1"/>
          </p:cNvSpPr>
          <p:nvPr>
            <p:ph sz="quarter" idx="27"/>
          </p:nvPr>
        </p:nvSpPr>
        <p:spPr>
          <a:xfrm>
            <a:off x="6131984" y="5334001"/>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18" name="Content Placeholder"/>
          <p:cNvSpPr>
            <a:spLocks noGrp="1"/>
          </p:cNvSpPr>
          <p:nvPr>
            <p:ph sz="quarter" idx="28"/>
          </p:nvPr>
        </p:nvSpPr>
        <p:spPr>
          <a:xfrm>
            <a:off x="6131984" y="5811309"/>
            <a:ext cx="2724150" cy="4572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Tree>
    <p:extLst>
      <p:ext uri="{BB962C8B-B14F-4D97-AF65-F5344CB8AC3E}">
        <p14:creationId xmlns:p14="http://schemas.microsoft.com/office/powerpoint/2010/main" val="24328652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752600"/>
            <a:ext cx="4114800" cy="460375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4724400" y="1752600"/>
            <a:ext cx="4114800" cy="460375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47604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304800" y="762001"/>
            <a:ext cx="8534400" cy="99060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Section or Topic Heading</a:t>
            </a:r>
          </a:p>
        </p:txBody>
      </p:sp>
      <p:sp>
        <p:nvSpPr>
          <p:cNvPr id="6" name="Content Placeholder 1"/>
          <p:cNvSpPr>
            <a:spLocks noGrp="1"/>
          </p:cNvSpPr>
          <p:nvPr>
            <p:ph sz="quarter" idx="16"/>
          </p:nvPr>
        </p:nvSpPr>
        <p:spPr>
          <a:xfrm>
            <a:off x="304800" y="1752600"/>
            <a:ext cx="4114800" cy="2819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7" name="Content Placeholder 2"/>
          <p:cNvSpPr>
            <a:spLocks noGrp="1"/>
          </p:cNvSpPr>
          <p:nvPr>
            <p:ph sz="quarter" idx="17"/>
          </p:nvPr>
        </p:nvSpPr>
        <p:spPr>
          <a:xfrm>
            <a:off x="4724400" y="1752600"/>
            <a:ext cx="4114800" cy="2819400"/>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9" name="Content Placeholder 8"/>
          <p:cNvSpPr>
            <a:spLocks noGrp="1"/>
          </p:cNvSpPr>
          <p:nvPr>
            <p:ph sz="quarter" idx="18"/>
          </p:nvPr>
        </p:nvSpPr>
        <p:spPr>
          <a:xfrm>
            <a:off x="2286000" y="4724400"/>
            <a:ext cx="4572000" cy="1489075"/>
          </a:xfrm>
          <a:prstGeom prst="rect">
            <a:avLst/>
          </a:prstGeom>
        </p:spPr>
        <p:txBody>
          <a:bodyPr/>
          <a:lstStyle>
            <a:lvl1pPr marL="0" indent="0">
              <a:buNone/>
              <a:defRPr sz="2800" b="0" i="0">
                <a:latin typeface="Calibri" charset="0"/>
                <a:ea typeface="Calibri" charset="0"/>
                <a:cs typeface="Calibri" charset="0"/>
              </a:defRPr>
            </a:lvl1pPr>
          </a:lstStyle>
          <a:p>
            <a:pPr lvl="0"/>
            <a:endParaRPr lang="en-US" dirty="0"/>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6132984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Slide: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5350050"/>
            <a:ext cx="8534400" cy="309975"/>
          </a:xfrm>
          <a:prstGeom prst="rect">
            <a:avLst/>
          </a:prstGeom>
        </p:spPr>
        <p:txBody>
          <a:bodyPr/>
          <a:lstStyle>
            <a:lvl1pPr>
              <a:defRPr sz="2000" b="0" i="0">
                <a:latin typeface="Calibri" charset="0"/>
                <a:ea typeface="Calibri" charset="0"/>
                <a:cs typeface="Calibri" charset="0"/>
              </a:defRPr>
            </a:lvl1pPr>
          </a:lstStyle>
          <a:p>
            <a:pPr lvl="0"/>
            <a:r>
              <a:rPr lang="en-US" sz="2000" dirty="0"/>
              <a:t>Figure Title</a:t>
            </a:r>
          </a:p>
        </p:txBody>
      </p:sp>
      <p:sp>
        <p:nvSpPr>
          <p:cNvPr id="3" name="Content Placeholder 2"/>
          <p:cNvSpPr>
            <a:spLocks noGrp="1"/>
          </p:cNvSpPr>
          <p:nvPr>
            <p:ph idx="1"/>
          </p:nvPr>
        </p:nvSpPr>
        <p:spPr>
          <a:xfrm>
            <a:off x="304800" y="820738"/>
            <a:ext cx="8534400" cy="4452937"/>
          </a:xfrm>
          <a:prstGeom prst="rect">
            <a:avLst/>
          </a:prstGeom>
        </p:spPr>
        <p:txBody>
          <a:bodyPr/>
          <a:lstStyle>
            <a:lvl1pPr marL="0" indent="0">
              <a:buNone/>
              <a:defRPr b="0" i="0">
                <a:latin typeface="Calibri" charset="0"/>
                <a:ea typeface="Calibri" charset="0"/>
                <a:cs typeface="Calibri" charset="0"/>
              </a:defRPr>
            </a:lvl1pPr>
          </a:lstStyle>
          <a:p>
            <a:pPr lvl="0"/>
            <a:endParaRPr lang="en-US" dirty="0"/>
          </a:p>
        </p:txBody>
      </p:sp>
      <p:sp>
        <p:nvSpPr>
          <p:cNvPr id="8" name="Content Placeholder 7"/>
          <p:cNvSpPr>
            <a:spLocks noGrp="1"/>
          </p:cNvSpPr>
          <p:nvPr>
            <p:ph sz="quarter" idx="13" hasCustomPrompt="1"/>
          </p:nvPr>
        </p:nvSpPr>
        <p:spPr>
          <a:xfrm>
            <a:off x="304800" y="5780675"/>
            <a:ext cx="8534400" cy="467725"/>
          </a:xfrm>
          <a:prstGeom prst="rect">
            <a:avLst/>
          </a:prstGeom>
        </p:spPr>
        <p:txBody>
          <a:bodyPr/>
          <a:lstStyle>
            <a:lvl1pPr marL="0" indent="0">
              <a:buNone/>
              <a:defRPr sz="2000" b="0" i="0">
                <a:latin typeface="Calibri" charset="0"/>
                <a:ea typeface="Calibri" charset="0"/>
                <a:cs typeface="Calibri" charset="0"/>
              </a:defRPr>
            </a:lvl1pPr>
          </a:lstStyle>
          <a:p>
            <a:pPr lvl="0"/>
            <a:r>
              <a:rPr lang="en-US" sz="2000" dirty="0"/>
              <a:t>Figure 4.5 Figure title placeholder</a:t>
            </a:r>
          </a:p>
        </p:txBody>
      </p:sp>
      <p:sp>
        <p:nvSpPr>
          <p:cNvPr id="6" name="Slide Number Placeholder 5"/>
          <p:cNvSpPr>
            <a:spLocks noGrp="1"/>
          </p:cNvSpPr>
          <p:nvPr>
            <p:ph type="sldNum" sz="quarter" idx="12"/>
          </p:nvPr>
        </p:nvSpPr>
        <p:spPr>
          <a:xfrm>
            <a:off x="6457950" y="6356350"/>
            <a:ext cx="2381250" cy="365125"/>
          </a:xfrm>
        </p:spPr>
        <p:txBody>
          <a:bodyPr/>
          <a:lstStyle>
            <a:lvl1pPr>
              <a:defRPr b="0" i="0">
                <a:latin typeface="Calibri" charset="0"/>
                <a:ea typeface="Calibri" charset="0"/>
                <a:cs typeface="Calibri" charset="0"/>
              </a:defRPr>
            </a:lvl1pPr>
          </a:lstStyle>
          <a:p>
            <a:fld id="{42181430-7FCB-BA4C-90CE-EB7ACCC9EC50}" type="slidenum">
              <a:rPr lang="en-US" smtClean="0"/>
              <a:pPr/>
              <a:t>‹#›</a:t>
            </a:fld>
            <a:endParaRPr lang="en-US" dirty="0"/>
          </a:p>
        </p:txBody>
      </p:sp>
      <p:sp>
        <p:nvSpPr>
          <p:cNvPr id="5" name="Footer Placeholder 4"/>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67376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Slide: Version B">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304800" y="5920581"/>
            <a:ext cx="8534400" cy="435770"/>
          </a:xfrm>
          <a:prstGeom prst="rect">
            <a:avLst/>
          </a:prstGeom>
        </p:spPr>
        <p:txBody>
          <a:bodyPr/>
          <a:lstStyle>
            <a:lvl1pPr algn="ctr">
              <a:defRPr b="0" i="0">
                <a:latin typeface="Calibri" charset="0"/>
                <a:ea typeface="Calibri" charset="0"/>
                <a:cs typeface="Calibri" charset="0"/>
              </a:defRPr>
            </a:lvl1pPr>
          </a:lstStyle>
          <a:p>
            <a:r>
              <a:rPr lang="en-US" dirty="0"/>
              <a:t>Image Title</a:t>
            </a:r>
          </a:p>
        </p:txBody>
      </p:sp>
      <p:sp>
        <p:nvSpPr>
          <p:cNvPr id="3" name="Content Placeholder 2"/>
          <p:cNvSpPr>
            <a:spLocks noGrp="1"/>
          </p:cNvSpPr>
          <p:nvPr>
            <p:ph idx="1"/>
          </p:nvPr>
        </p:nvSpPr>
        <p:spPr>
          <a:xfrm>
            <a:off x="304800" y="820738"/>
            <a:ext cx="8534400" cy="4970462"/>
          </a:xfrm>
          <a:prstGeom prst="rect">
            <a:avLst/>
          </a:prstGeom>
        </p:spPr>
        <p:txBody>
          <a:bodyPr/>
          <a:lstStyle>
            <a:lvl1pPr marL="0" indent="0">
              <a:buNone/>
              <a:defRPr b="0" i="0">
                <a:latin typeface="Calibri" charset="0"/>
                <a:ea typeface="Calibri" charset="0"/>
                <a:cs typeface="Calibri" charset="0"/>
              </a:defRPr>
            </a:lvl1pPr>
          </a:lstStyle>
          <a:p>
            <a:pPr lvl="0"/>
            <a:endParaRPr lang="en-US" dirty="0"/>
          </a:p>
        </p:txBody>
      </p:sp>
      <p:sp>
        <p:nvSpPr>
          <p:cNvPr id="6" name="Slide Number Placeholder 5"/>
          <p:cNvSpPr>
            <a:spLocks noGrp="1"/>
          </p:cNvSpPr>
          <p:nvPr>
            <p:ph type="sldNum" sz="quarter" idx="12"/>
          </p:nvPr>
        </p:nvSpPr>
        <p:spPr>
          <a:xfrm>
            <a:off x="6457950" y="6356350"/>
            <a:ext cx="2381250" cy="365125"/>
          </a:xfrm>
        </p:spPr>
        <p:txBody>
          <a:bodyPr/>
          <a:lstStyle>
            <a:lvl1pPr>
              <a:defRPr b="0" i="0">
                <a:latin typeface="Calibri" charset="0"/>
                <a:ea typeface="Calibri" charset="0"/>
                <a:cs typeface="Calibri" charset="0"/>
              </a:defRPr>
            </a:lvl1pPr>
          </a:lstStyle>
          <a:p>
            <a:fld id="{42181430-7FCB-BA4C-90CE-EB7ACCC9EC50}" type="slidenum">
              <a:rPr lang="en-US" smtClean="0"/>
              <a:pPr/>
              <a:t>‹#›</a:t>
            </a:fld>
            <a:endParaRPr lang="en-US" dirty="0"/>
          </a:p>
        </p:txBody>
      </p:sp>
      <p:sp>
        <p:nvSpPr>
          <p:cNvPr id="5" name="Footer Placeholder 4"/>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Outline: Version 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5274" y="777241"/>
            <a:ext cx="8543926"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13" name="COBBL"/>
          <p:cNvSpPr>
            <a:spLocks noGrp="1"/>
          </p:cNvSpPr>
          <p:nvPr>
            <p:ph sz="quarter" idx="10" hasCustomPrompt="1"/>
          </p:nvPr>
        </p:nvSpPr>
        <p:spPr>
          <a:xfrm>
            <a:off x="304800" y="1752600"/>
            <a:ext cx="8534400" cy="4495800"/>
          </a:xfrm>
          <a:prstGeom prst="rect">
            <a:avLst/>
          </a:prstGeom>
        </p:spPr>
        <p:txBody>
          <a:bodyPr/>
          <a:lstStyle>
            <a:lvl1pPr marL="295275" indent="-295275">
              <a:buClr>
                <a:schemeClr val="accent2"/>
              </a:buClr>
              <a:tabLst/>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One-Column</a:t>
            </a:r>
          </a:p>
          <a:p>
            <a:pPr lvl="0"/>
            <a:r>
              <a:rPr lang="en-US" dirty="0"/>
              <a:t>It Is One-Column Only</a:t>
            </a:r>
          </a:p>
          <a:p>
            <a:pPr lvl="0"/>
            <a:r>
              <a:rPr lang="en-US" dirty="0"/>
              <a:t>This Outline Has H1 Headings Only</a:t>
            </a:r>
          </a:p>
          <a:p>
            <a:pPr lvl="0"/>
            <a:r>
              <a:rPr lang="en-US" dirty="0"/>
              <a:t>The Headings Are in Title Case, Matching the </a:t>
            </a:r>
            <a:r>
              <a:rPr lang="en-US" dirty="0" err="1"/>
              <a:t>eText</a:t>
            </a:r>
            <a:r>
              <a:rPr lang="en-US" dirty="0"/>
              <a:t>; This Can Vary by Title</a:t>
            </a:r>
          </a:p>
          <a:p>
            <a:pPr lvl="0"/>
            <a:r>
              <a:rPr lang="en-US" dirty="0"/>
              <a:t>This List Is Bulleted</a:t>
            </a:r>
          </a:p>
          <a:p>
            <a:pPr lvl="0"/>
            <a:r>
              <a:rPr lang="en-US" dirty="0"/>
              <a:t>The Outline Slide Has a Footer</a:t>
            </a:r>
          </a:p>
          <a:p>
            <a:pPr lvl="0"/>
            <a:r>
              <a:rPr lang="en-US" dirty="0"/>
              <a:t>Outline Items Usually Have No Ending Punctuation</a:t>
            </a:r>
          </a:p>
        </p:txBody>
      </p:sp>
      <p:sp>
        <p:nvSpPr>
          <p:cNvPr id="4" name="Slide Number Placeholder 3"/>
          <p:cNvSpPr>
            <a:spLocks noGrp="1"/>
          </p:cNvSpPr>
          <p:nvPr>
            <p:ph type="sldNum" sz="quarter" idx="12"/>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866936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Outline: Version B">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BL 2-col"/>
          <p:cNvSpPr>
            <a:spLocks noGrp="1"/>
          </p:cNvSpPr>
          <p:nvPr>
            <p:ph sz="quarter" idx="12" hasCustomPrompt="1"/>
          </p:nvPr>
        </p:nvSpPr>
        <p:spPr>
          <a:xfrm>
            <a:off x="304800" y="1752600"/>
            <a:ext cx="8534400" cy="4603750"/>
          </a:xfrm>
          <a:prstGeom prst="rect">
            <a:avLst/>
          </a:prstGeom>
        </p:spPr>
        <p:txBody>
          <a:bodyPr numCol="2" spcCol="548640"/>
          <a:lstStyle>
            <a:lvl1pPr marL="292608" marR="0" indent="-292608" algn="l" defTabSz="914400" rtl="0" eaLnBrk="1" fontAlgn="auto" latinLnBrk="0" hangingPunct="1">
              <a:lnSpc>
                <a:spcPct val="90000"/>
              </a:lnSpc>
              <a:spcBef>
                <a:spcPts val="1000"/>
              </a:spcBef>
              <a:spcAft>
                <a:spcPts val="0"/>
              </a:spcAft>
              <a:buClr>
                <a:schemeClr val="accent2"/>
              </a:buClr>
              <a:buSzTx/>
              <a:buFont typeface="Arial"/>
              <a:buChar char="•"/>
              <a:tabLst/>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Two-Column</a:t>
            </a:r>
          </a:p>
          <a:p>
            <a:pPr lvl="0"/>
            <a:r>
              <a:rPr lang="en-US" dirty="0"/>
              <a:t>This Outline Has No Sub-lists</a:t>
            </a:r>
          </a:p>
          <a:p>
            <a:pPr lvl="0"/>
            <a:r>
              <a:rPr lang="en-US" dirty="0"/>
              <a:t>This List Is Bulleted</a:t>
            </a:r>
          </a:p>
          <a:p>
            <a:pPr lvl="0"/>
            <a:r>
              <a:rPr lang="en-US" dirty="0"/>
              <a:t>The Outline Slide Has A Footer</a:t>
            </a:r>
          </a:p>
          <a:p>
            <a:pPr lvl="0"/>
            <a:r>
              <a:rPr lang="en-US" dirty="0"/>
              <a:t>Outline Items Usually Have No Ending Punctuation</a:t>
            </a:r>
          </a:p>
          <a:p>
            <a:pPr lvl="0"/>
            <a:r>
              <a:rPr lang="en-US" dirty="0"/>
              <a:t>This is Another Heading</a:t>
            </a:r>
          </a:p>
          <a:p>
            <a:pPr lvl="0"/>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marL="292608" marR="0" lvl="0" indent="-292608" algn="l" defTabSz="914400" rtl="0" eaLnBrk="1" fontAlgn="auto" latinLnBrk="0" hangingPunct="1">
              <a:lnSpc>
                <a:spcPct val="90000"/>
              </a:lnSpc>
              <a:spcBef>
                <a:spcPts val="1000"/>
              </a:spcBef>
              <a:spcAft>
                <a:spcPts val="0"/>
              </a:spcAft>
              <a:buClr>
                <a:schemeClr val="accent2"/>
              </a:buClr>
              <a:buSzTx/>
              <a:buFont typeface="Arial"/>
              <a:buChar char="•"/>
              <a:tabLst/>
              <a:defRPr/>
            </a:pPr>
            <a:r>
              <a:rPr lang="en-US" dirty="0"/>
              <a:t>This is Another Heading</a:t>
            </a:r>
          </a:p>
          <a:p>
            <a:pPr lvl="0"/>
            <a:endParaRPr lang="en-US" dirty="0"/>
          </a:p>
        </p:txBody>
      </p:sp>
      <p:sp>
        <p:nvSpPr>
          <p:cNvPr id="7" name="Slide Number Placeholder 6"/>
          <p:cNvSpPr>
            <a:spLocks noGrp="1"/>
          </p:cNvSpPr>
          <p:nvPr>
            <p:ph type="sldNum" sz="quarter" idx="14"/>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3"/>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993600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Outline: Version C1 (singl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2" hasCustomPrompt="1"/>
          </p:nvPr>
        </p:nvSpPr>
        <p:spPr>
          <a:xfrm>
            <a:off x="304800" y="1752600"/>
            <a:ext cx="8534400" cy="4495800"/>
          </a:xfrm>
          <a:prstGeom prst="rect">
            <a:avLst/>
          </a:prstGeom>
        </p:spPr>
        <p:txBody>
          <a:bodyPr/>
          <a:lstStyle>
            <a:lvl1pPr marL="514350" indent="-514350">
              <a:buClr>
                <a:schemeClr val="accent2"/>
              </a:buClr>
              <a:buFont typeface="+mj-lt"/>
              <a:buAutoNum type="arabicPeriod"/>
              <a:defRPr sz="2800" b="0" i="0" baseline="0">
                <a:latin typeface="Calibri" charset="0"/>
                <a:ea typeface="Calibri" charset="0"/>
                <a:cs typeface="Calibri" charset="0"/>
              </a:defRPr>
            </a:lvl1pPr>
            <a:lvl2pPr>
              <a:defRPr sz="2800" b="0" i="0">
                <a:latin typeface="Source Sans Pro" charset="0"/>
                <a:ea typeface="Source Sans Pro" charset="0"/>
                <a:cs typeface="Source Sans Pro"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One-Column</a:t>
            </a:r>
          </a:p>
          <a:p>
            <a:pPr lvl="0"/>
            <a:r>
              <a:rPr lang="en-US" dirty="0"/>
              <a:t>It Is One-Column Only</a:t>
            </a:r>
          </a:p>
          <a:p>
            <a:pPr lvl="0"/>
            <a:r>
              <a:rPr lang="en-US" dirty="0"/>
              <a:t>This Outline Has H1 Headings Only</a:t>
            </a:r>
          </a:p>
          <a:p>
            <a:pPr lvl="0"/>
            <a:r>
              <a:rPr lang="en-US" dirty="0"/>
              <a:t>The Headings Are in Title Case, Matching the </a:t>
            </a:r>
            <a:r>
              <a:rPr lang="en-US" dirty="0" err="1"/>
              <a:t>eText</a:t>
            </a:r>
            <a:r>
              <a:rPr lang="en-US" dirty="0"/>
              <a:t>; This Can Vary by Title</a:t>
            </a:r>
          </a:p>
          <a:p>
            <a:pPr lvl="0"/>
            <a:r>
              <a:rPr lang="en-US" dirty="0"/>
              <a:t>This List Is Numbered</a:t>
            </a:r>
          </a:p>
          <a:p>
            <a:pPr lvl="0"/>
            <a:r>
              <a:rPr lang="en-US" dirty="0"/>
              <a:t>The Outline Slide Has a Footer</a:t>
            </a:r>
          </a:p>
          <a:p>
            <a:pPr lvl="0"/>
            <a:r>
              <a:rPr lang="en-US" dirty="0"/>
              <a:t>Outline Items Usually Have No Ending Punctuation</a:t>
            </a:r>
          </a:p>
        </p:txBody>
      </p:sp>
      <p:sp>
        <p:nvSpPr>
          <p:cNvPr id="7" name="Slide Number Placeholder 6"/>
          <p:cNvSpPr>
            <a:spLocks noGrp="1"/>
          </p:cNvSpPr>
          <p:nvPr>
            <p:ph type="sldNum" sz="quarter" idx="14"/>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3"/>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786427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Outline: Version C2 (doub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10" name="COBNL"/>
          <p:cNvSpPr>
            <a:spLocks noGrp="1"/>
          </p:cNvSpPr>
          <p:nvPr>
            <p:ph sz="quarter" idx="14" hasCustomPrompt="1"/>
          </p:nvPr>
        </p:nvSpPr>
        <p:spPr>
          <a:xfrm>
            <a:off x="304800" y="1752600"/>
            <a:ext cx="8534400" cy="4114800"/>
          </a:xfrm>
          <a:prstGeom prst="rect">
            <a:avLst/>
          </a:prstGeom>
        </p:spPr>
        <p:txBody>
          <a:bodyPr/>
          <a:lstStyle>
            <a:lvl1pPr marL="803275" indent="-803275">
              <a:buNone/>
              <a:tabLst/>
              <a:defRPr sz="2800" b="0" i="0" baseline="0">
                <a:latin typeface="Calibri" charset="0"/>
                <a:ea typeface="Calibri" charset="0"/>
                <a:cs typeface="Calibri" charset="0"/>
              </a:defRPr>
            </a:lvl1pPr>
          </a:lstStyle>
          <a:p>
            <a:pPr lvl="0"/>
            <a:r>
              <a:rPr lang="en-US" dirty="0"/>
              <a:t>1.1	This Is a Sample Outline for One-Column and Double-numbered</a:t>
            </a:r>
          </a:p>
          <a:p>
            <a:pPr lvl="0"/>
            <a:r>
              <a:rPr lang="en-US" dirty="0"/>
              <a:t>1.2	It is One-column Only</a:t>
            </a:r>
          </a:p>
          <a:p>
            <a:pPr lvl="0"/>
            <a:r>
              <a:rPr lang="en-US" dirty="0"/>
              <a:t>1.3	This Outline Has No Sub-lists</a:t>
            </a:r>
          </a:p>
          <a:p>
            <a:pPr lvl="0"/>
            <a:r>
              <a:rPr lang="en-US" dirty="0"/>
              <a:t>1.4	This List Is Double-numbered</a:t>
            </a:r>
          </a:p>
          <a:p>
            <a:pPr lvl="0"/>
            <a:r>
              <a:rPr lang="en-US" dirty="0"/>
              <a:t>1.5	The Outline Slide Has a Footer</a:t>
            </a:r>
          </a:p>
          <a:p>
            <a:pPr lvl="0"/>
            <a:r>
              <a:rPr lang="en-US" dirty="0"/>
              <a:t>10.6	Outline Items Usually Have No Ending Punctuation</a:t>
            </a:r>
          </a:p>
        </p:txBody>
      </p:sp>
      <p:sp>
        <p:nvSpPr>
          <p:cNvPr id="8" name="Slide Number Placeholder 7"/>
          <p:cNvSpPr>
            <a:spLocks noGrp="1"/>
          </p:cNvSpPr>
          <p:nvPr>
            <p:ph type="sldNum" sz="quarter" idx="16"/>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2" name="Footer Placeholder 1"/>
          <p:cNvSpPr>
            <a:spLocks noGrp="1"/>
          </p:cNvSpPr>
          <p:nvPr>
            <p:ph type="ftr" sz="quarter" idx="15"/>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123572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Outline: Version D">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8" name="COBBL"/>
          <p:cNvSpPr>
            <a:spLocks noGrp="1"/>
          </p:cNvSpPr>
          <p:nvPr>
            <p:ph sz="quarter" idx="12" hasCustomPrompt="1"/>
          </p:nvPr>
        </p:nvSpPr>
        <p:spPr>
          <a:xfrm>
            <a:off x="304800" y="1752600"/>
            <a:ext cx="8534400" cy="4495800"/>
          </a:xfrm>
          <a:prstGeom prst="rect">
            <a:avLst/>
          </a:prstGeom>
        </p:spPr>
        <p:txBody>
          <a:bodyPr/>
          <a:lstStyle>
            <a:lvl1pPr marL="292608" marR="0" indent="-292608" algn="l" defTabSz="914400" rtl="0" eaLnBrk="1" fontAlgn="auto" latinLnBrk="0" hangingPunct="1">
              <a:lnSpc>
                <a:spcPct val="90000"/>
              </a:lnSpc>
              <a:spcBef>
                <a:spcPts val="1000"/>
              </a:spcBef>
              <a:spcAft>
                <a:spcPts val="0"/>
              </a:spcAft>
              <a:buClr>
                <a:schemeClr val="accent2"/>
              </a:buClr>
              <a:buSzTx/>
              <a:buFont typeface="Arial"/>
              <a:buChar char="•"/>
              <a:tabLst/>
              <a:defRPr sz="2800" b="0" i="0" baseline="0">
                <a:latin typeface="Calibri" charset="0"/>
                <a:ea typeface="Calibri" charset="0"/>
                <a:cs typeface="Calibri" charset="0"/>
              </a:defRPr>
            </a:lvl1pPr>
            <a:lvl2pPr marL="621792" marR="0" indent="-320040" algn="l" defTabSz="914400" rtl="0" eaLnBrk="1" fontAlgn="auto" latinLnBrk="0" hangingPunct="1">
              <a:lnSpc>
                <a:spcPct val="90000"/>
              </a:lnSpc>
              <a:spcBef>
                <a:spcPts val="500"/>
              </a:spcBef>
              <a:spcAft>
                <a:spcPts val="0"/>
              </a:spcAft>
              <a:buClr>
                <a:schemeClr val="accent2"/>
              </a:buClr>
              <a:buSzPct val="80000"/>
              <a:buFont typeface="Courier New" charset="0"/>
              <a:buChar char="o"/>
              <a:tabLst/>
              <a:defRPr sz="2400" b="0" i="0" baseline="0">
                <a:latin typeface="Calibri" charset="0"/>
                <a:ea typeface="Calibri" charset="0"/>
                <a:cs typeface="Calibri" charset="0"/>
              </a:defRPr>
            </a:lvl2pPr>
            <a:lvl3pPr>
              <a:defRPr sz="2800" b="0" i="0">
                <a:latin typeface="Source Sans Pro" charset="0"/>
                <a:ea typeface="Source Sans Pro" charset="0"/>
                <a:cs typeface="Source Sans Pro" charset="0"/>
              </a:defRPr>
            </a:lvl3pPr>
            <a:lvl4pPr>
              <a:defRPr sz="2800" b="0" i="0">
                <a:latin typeface="Source Sans Pro" charset="0"/>
                <a:ea typeface="Source Sans Pro" charset="0"/>
                <a:cs typeface="Source Sans Pro" charset="0"/>
              </a:defRPr>
            </a:lvl4pPr>
            <a:lvl5pPr>
              <a:defRPr sz="2800" b="0" i="0">
                <a:latin typeface="Source Sans Pro" charset="0"/>
                <a:ea typeface="Source Sans Pro" charset="0"/>
                <a:cs typeface="Source Sans Pro" charset="0"/>
              </a:defRPr>
            </a:lvl5pPr>
          </a:lstStyle>
          <a:p>
            <a:pPr lvl="0"/>
            <a:r>
              <a:rPr lang="en-US" dirty="0"/>
              <a:t>This Is a Sample Outline for 1-Column </a:t>
            </a:r>
          </a:p>
          <a:p>
            <a:pPr lvl="1"/>
            <a:r>
              <a:rPr lang="en-US" dirty="0"/>
              <a:t>It Has H2s</a:t>
            </a:r>
          </a:p>
          <a:p>
            <a:pPr lvl="0"/>
            <a:r>
              <a:rPr lang="en-US" dirty="0"/>
              <a:t>It Is One-column Only</a:t>
            </a:r>
          </a:p>
          <a:p>
            <a:pPr lvl="1"/>
            <a:r>
              <a:rPr lang="en-US" dirty="0"/>
              <a:t>It Will Probably Not Have Art</a:t>
            </a:r>
          </a:p>
          <a:p>
            <a:pPr lvl="0"/>
            <a:r>
              <a:rPr lang="en-US" dirty="0"/>
              <a:t>This Is a Bulleted List</a:t>
            </a:r>
          </a:p>
          <a:p>
            <a:pPr lvl="1"/>
            <a:r>
              <a:rPr lang="en-US" dirty="0"/>
              <a:t>Make Sure That Any Links Included Here, for Any Reason, Have Descriptive Hyperlinks</a:t>
            </a:r>
          </a:p>
          <a:p>
            <a:pPr lvl="0"/>
            <a:r>
              <a:rPr lang="en-US" dirty="0"/>
              <a:t>Outline Items Usually Have No Ending Punctuation</a:t>
            </a:r>
          </a:p>
          <a:p>
            <a:pPr lvl="1"/>
            <a:r>
              <a:rPr lang="en-US" dirty="0"/>
              <a:t>There is a Footer</a:t>
            </a:r>
          </a:p>
        </p:txBody>
      </p:sp>
      <p:sp>
        <p:nvSpPr>
          <p:cNvPr id="4" name="Slide Number Placeholder 3"/>
          <p:cNvSpPr>
            <a:spLocks noGrp="1"/>
          </p:cNvSpPr>
          <p:nvPr>
            <p:ph type="sldNum" sz="quarter" idx="11"/>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0"/>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837909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pter Outline: Version E1 (singl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419600"/>
          </a:xfrm>
          <a:prstGeom prst="rect">
            <a:avLst/>
          </a:prstGeom>
        </p:spPr>
        <p:txBody>
          <a:bodyPr/>
          <a:lstStyle>
            <a:lvl1pPr marL="465138" indent="-465138">
              <a:buClr>
                <a:schemeClr val="accent2"/>
              </a:buClr>
              <a:buFont typeface="+mj-lt"/>
              <a:buAutoNum type="arabicPeriod"/>
              <a:tabLst/>
              <a:defRPr sz="2800" b="0" i="0" baseline="0">
                <a:latin typeface="Calibri" charset="0"/>
                <a:ea typeface="Calibri" charset="0"/>
                <a:cs typeface="Calibri" charset="0"/>
              </a:defRPr>
            </a:lvl1pPr>
            <a:lvl2pPr marL="803275" indent="-282575">
              <a:buClr>
                <a:schemeClr val="accent2"/>
              </a:buClr>
              <a:tabLst/>
              <a:defRPr sz="2400" b="0" i="0" baseline="0">
                <a:latin typeface="Calibri" charset="0"/>
                <a:ea typeface="Calibri" charset="0"/>
                <a:cs typeface="Calibri" charset="0"/>
              </a:defRPr>
            </a:lvl2pPr>
            <a:lvl3pPr marL="803275" marR="0" indent="-282575"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This Is a Sample Outline for One-Column and single number</a:t>
            </a:r>
          </a:p>
          <a:p>
            <a:pPr lvl="1"/>
            <a:r>
              <a:rPr lang="en-US" dirty="0"/>
              <a:t>The H2 Level Does Not Have a Number</a:t>
            </a:r>
          </a:p>
          <a:p>
            <a:pPr lvl="2"/>
            <a:r>
              <a:rPr lang="en-US" dirty="0"/>
              <a:t>One of the Subheadings May Be a Special Feature  </a:t>
            </a:r>
          </a:p>
          <a:p>
            <a:pPr lvl="0"/>
            <a:r>
              <a:rPr lang="en-US" dirty="0"/>
              <a:t>This Outline Has Two Levels</a:t>
            </a:r>
          </a:p>
          <a:p>
            <a:pPr lvl="1"/>
            <a:r>
              <a:rPr lang="en-US" dirty="0"/>
              <a:t>Outline Items Usually Have No Ending Punctuation</a:t>
            </a:r>
          </a:p>
          <a:p>
            <a:pPr marL="803275" marR="0" lvl="2" indent="-282575" algn="l" defTabSz="914400" rtl="0" eaLnBrk="1" fontAlgn="auto" latinLnBrk="0" hangingPunct="1">
              <a:lnSpc>
                <a:spcPct val="90000"/>
              </a:lnSpc>
              <a:spcBef>
                <a:spcPts val="500"/>
              </a:spcBef>
              <a:spcAft>
                <a:spcPts val="0"/>
              </a:spcAft>
              <a:buClrTx/>
              <a:buSzTx/>
              <a:buFont typeface="Arial"/>
              <a:buChar char="•"/>
              <a:tabLst/>
              <a:defRPr/>
            </a:pPr>
            <a:r>
              <a:rPr lang="en-US" dirty="0"/>
              <a:t>Special Feature</a:t>
            </a:r>
          </a:p>
        </p:txBody>
      </p:sp>
      <p:sp>
        <p:nvSpPr>
          <p:cNvPr id="3" name="Slide Number Placeholder 2"/>
          <p:cNvSpPr>
            <a:spLocks noGrp="1"/>
          </p:cNvSpPr>
          <p:nvPr>
            <p:ph type="sldNum" sz="quarter" idx="10"/>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263432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apter Outline: Version E2 (doubl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777241"/>
            <a:ext cx="8534400" cy="975360"/>
          </a:xfrm>
          <a:prstGeom prst="rect">
            <a:avLst/>
          </a:prstGeom>
        </p:spPr>
        <p:txBody>
          <a:bodyPr/>
          <a:lstStyle>
            <a:lvl1pPr>
              <a:defRPr sz="4000" b="0" i="0">
                <a:solidFill>
                  <a:schemeClr val="accent1"/>
                </a:solidFill>
                <a:latin typeface="Calibri" charset="0"/>
                <a:ea typeface="Calibri" charset="0"/>
                <a:cs typeface="Calibri" charset="0"/>
              </a:defRPr>
            </a:lvl1pPr>
          </a:lstStyle>
          <a:p>
            <a:r>
              <a:rPr lang="en-US" dirty="0"/>
              <a:t>Chapter Outline</a:t>
            </a:r>
          </a:p>
        </p:txBody>
      </p:sp>
      <p:sp>
        <p:nvSpPr>
          <p:cNvPr id="6" name="COBNL"/>
          <p:cNvSpPr>
            <a:spLocks noGrp="1"/>
          </p:cNvSpPr>
          <p:nvPr>
            <p:ph sz="quarter" idx="14" hasCustomPrompt="1"/>
          </p:nvPr>
        </p:nvSpPr>
        <p:spPr>
          <a:xfrm>
            <a:off x="304800" y="1752600"/>
            <a:ext cx="8534400" cy="4343400"/>
          </a:xfrm>
          <a:prstGeom prst="rect">
            <a:avLst/>
          </a:prstGeom>
        </p:spPr>
        <p:txBody>
          <a:bodyPr/>
          <a:lstStyle>
            <a:lvl1pPr marL="803275" indent="-803275">
              <a:buNone/>
              <a:tabLst/>
              <a:defRPr sz="2800" b="0" i="0" baseline="0">
                <a:latin typeface="Calibri" charset="0"/>
                <a:ea typeface="Calibri" charset="0"/>
                <a:cs typeface="Calibri" charset="0"/>
              </a:defRPr>
            </a:lvl1pPr>
            <a:lvl2pPr marL="1143000" indent="-292608">
              <a:buClr>
                <a:schemeClr val="accent2"/>
              </a:buClr>
              <a:defRPr sz="2400" b="0" i="0" baseline="0">
                <a:latin typeface="Calibri" charset="0"/>
                <a:ea typeface="Calibri" charset="0"/>
                <a:cs typeface="Calibri" charset="0"/>
              </a:defRPr>
            </a:lvl2pPr>
            <a:lvl3pPr marL="1143000" marR="0" indent="-292608" algn="l" defTabSz="914400" rtl="0" eaLnBrk="1" fontAlgn="auto" latinLnBrk="0" hangingPunct="1">
              <a:lnSpc>
                <a:spcPct val="90000"/>
              </a:lnSpc>
              <a:spcBef>
                <a:spcPts val="500"/>
              </a:spcBef>
              <a:spcAft>
                <a:spcPts val="0"/>
              </a:spcAft>
              <a:buClrTx/>
              <a:buSzTx/>
              <a:buFont typeface="Arial"/>
              <a:buChar char="•"/>
              <a:tabLst/>
              <a:defRPr sz="2400" b="0" i="0">
                <a:solidFill>
                  <a:schemeClr val="accent2"/>
                </a:solidFill>
                <a:latin typeface="Calibri" charset="0"/>
                <a:ea typeface="Calibri" charset="0"/>
                <a:cs typeface="Calibri" charset="0"/>
              </a:defRPr>
            </a:lvl3pPr>
          </a:lstStyle>
          <a:p>
            <a:pPr lvl="0"/>
            <a:r>
              <a:rPr lang="en-US" dirty="0"/>
              <a:t>1.1	This Is a Sample Outline for One-Column and Double-numbered</a:t>
            </a:r>
          </a:p>
          <a:p>
            <a:pPr lvl="1"/>
            <a:r>
              <a:rPr lang="en-US" dirty="0"/>
              <a:t>The H2 Level Does Not Have a Number</a:t>
            </a:r>
          </a:p>
          <a:p>
            <a:pPr lvl="2"/>
            <a:r>
              <a:rPr lang="en-US" dirty="0"/>
              <a:t>One of the Subheadings May Be a Special Feature </a:t>
            </a:r>
          </a:p>
          <a:p>
            <a:pPr lvl="0"/>
            <a:r>
              <a:rPr lang="en-US" dirty="0"/>
              <a:t>10.2	This Outline Has Two Levels</a:t>
            </a:r>
          </a:p>
          <a:p>
            <a:pPr lvl="1"/>
            <a:r>
              <a:rPr lang="en-US" dirty="0"/>
              <a:t>Outline Items Usually Have No Ending Punctuation</a:t>
            </a:r>
          </a:p>
          <a:p>
            <a:pPr lvl="2"/>
            <a:r>
              <a:rPr lang="en-US" dirty="0"/>
              <a:t>Special Feature </a:t>
            </a:r>
          </a:p>
        </p:txBody>
      </p:sp>
      <p:sp>
        <p:nvSpPr>
          <p:cNvPr id="4" name="Slide Number Placeholder 3"/>
          <p:cNvSpPr>
            <a:spLocks noGrp="1"/>
          </p:cNvSpPr>
          <p:nvPr>
            <p:ph type="sldNum" sz="quarter" idx="11"/>
          </p:nvPr>
        </p:nvSpPr>
        <p:spPr/>
        <p:txBody>
          <a:bodyPr/>
          <a:lstStyle>
            <a:lvl1pPr>
              <a:defRPr b="0" i="0">
                <a:latin typeface="Calibri" charset="0"/>
                <a:ea typeface="Calibri" charset="0"/>
                <a:cs typeface="Calibri" charset="0"/>
              </a:defRPr>
            </a:lvl1pPr>
          </a:lstStyle>
          <a:p>
            <a:fld id="{67B19427-F580-D146-B60E-4CADEE75497F}" type="slidenum">
              <a:rPr lang="en-US" smtClean="0"/>
              <a:pPr/>
              <a:t>‹#›</a:t>
            </a:fld>
            <a:endParaRPr lang="en-US" dirty="0"/>
          </a:p>
        </p:txBody>
      </p:sp>
      <p:sp>
        <p:nvSpPr>
          <p:cNvPr id="3" name="Footer Placeholder 2"/>
          <p:cNvSpPr>
            <a:spLocks noGrp="1"/>
          </p:cNvSpPr>
          <p:nvPr>
            <p:ph type="ftr" sz="quarter" idx="10"/>
          </p:nvPr>
        </p:nvSpPr>
        <p:spPr/>
        <p:txBody>
          <a:bodyPr/>
          <a:lstStyle>
            <a:lvl1pPr>
              <a:defRPr b="0" i="0">
                <a:latin typeface="Calibri" charset="0"/>
                <a:ea typeface="Calibri" charset="0"/>
                <a:cs typeface="Calibri" charset="0"/>
              </a:defRPr>
            </a:lvl1pPr>
          </a:lstStyle>
          <a:p>
            <a:r>
              <a:rPr lang="en-US" dirty="0"/>
              <a:t>Copyright ©2018 John Wiley &amp; Sons, Inc. </a:t>
            </a:r>
          </a:p>
        </p:txBody>
      </p:sp>
    </p:spTree>
    <p:extLst>
      <p:ext uri="{BB962C8B-B14F-4D97-AF65-F5344CB8AC3E}">
        <p14:creationId xmlns:p14="http://schemas.microsoft.com/office/powerpoint/2010/main" val="104265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304800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3880275"/>
      </p:ext>
    </p:extLst>
  </p:cSld>
  <p:clrMap bg1="lt1" tx1="dk1" bg2="lt2" tx2="dk2" accent1="accent1" accent2="accent2" accent3="accent3" accent4="accent4" accent5="accent5" accent6="accent6" hlink="hlink" folHlink="folHlink"/>
  <p:sldLayoutIdLst>
    <p:sldLayoutId id="2147483940" r:id="rId1"/>
    <p:sldLayoutId id="2147483941" r:id="rId2"/>
  </p:sldLayoutIdLst>
  <p:hf hdr="0" dt="0"/>
  <p:txStyles>
    <p:titleStyle>
      <a:lvl1pPr algn="ctr" defTabSz="914400" rtl="0" eaLnBrk="1" latinLnBrk="0" hangingPunct="1">
        <a:lnSpc>
          <a:spcPct val="90000"/>
        </a:lnSpc>
        <a:spcBef>
          <a:spcPct val="0"/>
        </a:spcBef>
        <a:buNone/>
        <a:defRPr sz="110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2"/>
          <p:cNvSpPr>
            <a:spLocks noGrp="1"/>
          </p:cNvSpPr>
          <p:nvPr>
            <p:ph type="title"/>
          </p:nvPr>
        </p:nvSpPr>
        <p:spPr>
          <a:xfrm>
            <a:off x="295274" y="777242"/>
            <a:ext cx="8543926" cy="975360"/>
          </a:xfrm>
          <a:prstGeom prst="rect">
            <a:avLst/>
          </a:prstGeom>
        </p:spPr>
        <p:txBody>
          <a:bodyPr vert="horz" lIns="91440" tIns="45720" rIns="91440" bIns="45720" rtlCol="0" anchor="t">
            <a:normAutofit/>
          </a:bodyPr>
          <a:lstStyle/>
          <a:p>
            <a:r>
              <a:rPr lang="en-US" dirty="0"/>
              <a:t>Click to edit Master title style</a:t>
            </a:r>
          </a:p>
        </p:txBody>
      </p:sp>
      <p:sp>
        <p:nvSpPr>
          <p:cNvPr id="16" name="Rectangle 15"/>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611586285"/>
      </p:ext>
    </p:extLst>
  </p:cSld>
  <p:clrMap bg1="lt1" tx1="dk1" bg2="lt2" tx2="dk2" accent1="accent1" accent2="accent2" accent3="accent3" accent4="accent4" accent5="accent5" accent6="accent6" hlink="hlink" folHlink="folHlink"/>
  <p:sldLayoutIdLst>
    <p:sldLayoutId id="2147483937" r:id="rId1"/>
    <p:sldLayoutId id="2147483942" r:id="rId2"/>
    <p:sldLayoutId id="2147483956" r:id="rId3"/>
    <p:sldLayoutId id="2147483955" r:id="rId4"/>
    <p:sldLayoutId id="2147483957" r:id="rId5"/>
    <p:sldLayoutId id="2147483959" r:id="rId6"/>
    <p:sldLayoutId id="2147483958" r:id="rId7"/>
    <p:sldLayoutId id="2147483960" r:id="rId8"/>
    <p:sldLayoutId id="2147483961" r:id="rId9"/>
    <p:sldLayoutId id="2147483962" r:id="rId10"/>
    <p:sldLayoutId id="2147483963" r:id="rId11"/>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743713"/>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811935529"/>
      </p:ext>
    </p:extLst>
  </p:cSld>
  <p:clrMap bg1="lt1" tx1="dk1" bg2="lt2" tx2="dk2" accent1="accent1" accent2="accent2" accent3="accent3" accent4="accent4" accent5="accent5" accent6="accent6" hlink="hlink" folHlink="folHlink"/>
  <p:sldLayoutIdLst>
    <p:sldLayoutId id="2147483944" r:id="rId1"/>
    <p:sldLayoutId id="2147483964" r:id="rId2"/>
  </p:sldLayoutIdLst>
  <p:hf hdr="0" dt="0"/>
  <p:txStyles>
    <p:titleStyle>
      <a:lvl1pPr algn="l" defTabSz="914400" rtl="0" eaLnBrk="1" latinLnBrk="0" hangingPunct="1">
        <a:lnSpc>
          <a:spcPct val="90000"/>
        </a:lnSpc>
        <a:spcBef>
          <a:spcPct val="0"/>
        </a:spcBef>
        <a:buNone/>
        <a:defRPr sz="4000" kern="1200">
          <a:solidFill>
            <a:schemeClr val="accent2"/>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8704" y="762002"/>
            <a:ext cx="8540496" cy="990600"/>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332194706"/>
      </p:ext>
    </p:extLst>
  </p:cSld>
  <p:clrMap bg1="lt1" tx1="dk1" bg2="lt2" tx2="dk2" accent1="accent1" accent2="accent2" accent3="accent3" accent4="accent4" accent5="accent5" accent6="accent6" hlink="hlink" folHlink="folHlink"/>
  <p:sldLayoutIdLst>
    <p:sldLayoutId id="2147483966" r:id="rId1"/>
    <p:sldLayoutId id="2147483967" r:id="rId2"/>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762000"/>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1616953850"/>
      </p:ext>
    </p:extLst>
  </p:cSld>
  <p:clrMap bg1="lt1" tx1="dk1" bg2="lt2" tx2="dk2" accent1="accent1" accent2="accent2" accent3="accent3" accent4="accent4" accent5="accent5" accent6="accent6" hlink="hlink" folHlink="folHlink"/>
  <p:sldLayoutIdLst>
    <p:sldLayoutId id="2147483969" r:id="rId1"/>
    <p:sldLayoutId id="2147483970" r:id="rId2"/>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6512" y="762000"/>
            <a:ext cx="8534400" cy="990599"/>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6457950" y="6356350"/>
            <a:ext cx="2381250" cy="365125"/>
          </a:xfrm>
          <a:prstGeom prst="rect">
            <a:avLst/>
          </a:prstGeom>
        </p:spPr>
        <p:txBody>
          <a:bodyPr vert="horz" lIns="91440" tIns="45720" rIns="91440" bIns="45720" rtlCol="0" anchor="ctr"/>
          <a:lstStyle>
            <a:lvl1pPr algn="r">
              <a:defRPr sz="1200" b="0" i="0">
                <a:solidFill>
                  <a:schemeClr val="tx1"/>
                </a:solidFill>
                <a:latin typeface="Source Sans Pro" charset="0"/>
                <a:ea typeface="Source Sans Pro" charset="0"/>
                <a:cs typeface="Source Sans Pro"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b="0" i="0">
                <a:solidFill>
                  <a:schemeClr val="tx1"/>
                </a:solidFill>
                <a:latin typeface="Source Sans Pro" charset="0"/>
                <a:ea typeface="Source Sans Pro" charset="0"/>
                <a:cs typeface="Source Sans Pro" charset="0"/>
              </a:defRPr>
            </a:lvl1pPr>
          </a:lstStyle>
          <a:p>
            <a:r>
              <a:rPr lang="en-US"/>
              <a:t>Copyright ©2018 John Wiley &amp; Sons, Inc. </a:t>
            </a:r>
            <a:endParaRPr lang="en-US" dirty="0"/>
          </a:p>
        </p:txBody>
      </p:sp>
    </p:spTree>
    <p:extLst>
      <p:ext uri="{BB962C8B-B14F-4D97-AF65-F5344CB8AC3E}">
        <p14:creationId xmlns:p14="http://schemas.microsoft.com/office/powerpoint/2010/main" val="302625734"/>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80" r:id="rId3"/>
    <p:sldLayoutId id="2147483981" r:id="rId4"/>
    <p:sldLayoutId id="2147483982" r:id="rId5"/>
    <p:sldLayoutId id="2147483983" r:id="rId6"/>
    <p:sldLayoutId id="2147483974" r:id="rId7"/>
    <p:sldLayoutId id="2147483975" r:id="rId8"/>
  </p:sldLayoutIdLst>
  <p:hf hdr="0" dt="0"/>
  <p:txStyles>
    <p:titleStyle>
      <a:lvl1pPr algn="l" defTabSz="914400" rtl="0" eaLnBrk="1" latinLnBrk="0" hangingPunct="1">
        <a:lnSpc>
          <a:spcPct val="90000"/>
        </a:lnSpc>
        <a:spcBef>
          <a:spcPct val="0"/>
        </a:spcBef>
        <a:buNone/>
        <a:defRPr sz="4000" kern="1200">
          <a:solidFill>
            <a:schemeClr val="accent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3028950" y="6400800"/>
            <a:ext cx="3086100" cy="365125"/>
          </a:xfrm>
          <a:prstGeom prst="rect">
            <a:avLst/>
          </a:prstGeom>
        </p:spPr>
        <p:txBody>
          <a:bodyPr vert="horz" lIns="91440" tIns="45720" rIns="91440" bIns="45720" rtlCol="0" anchor="ctr"/>
          <a:lstStyle>
            <a:lvl1pPr algn="ctr">
              <a:defRPr sz="1200">
                <a:solidFill>
                  <a:schemeClr val="tx1"/>
                </a:solidFill>
              </a:defRPr>
            </a:lvl1pPr>
          </a:lstStyle>
          <a:p>
            <a:r>
              <a:rPr lang="en-US"/>
              <a:t>Copyright ©2018 John Wiley &amp; Sons, Inc. </a:t>
            </a:r>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solidFill>
              </a:defRPr>
            </a:lvl1pPr>
          </a:lstStyle>
          <a:p>
            <a:fld id="{42181430-7FCB-BA4C-90CE-EB7ACCC9EC50}" type="slidenum">
              <a:rPr lang="en-US" smtClean="0"/>
              <a:pPr/>
              <a:t>‹#›</a:t>
            </a:fld>
            <a:endParaRPr lang="en-US"/>
          </a:p>
        </p:txBody>
      </p:sp>
      <p:sp>
        <p:nvSpPr>
          <p:cNvPr id="7" name="Rectangle 6"/>
          <p:cNvSpPr/>
          <p:nvPr userDrawn="1"/>
        </p:nvSpPr>
        <p:spPr>
          <a:xfrm>
            <a:off x="0" y="0"/>
            <a:ext cx="9144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24600"/>
            <a:ext cx="91440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216900"/>
      </p:ext>
    </p:extLst>
  </p:cSld>
  <p:clrMap bg1="lt1" tx1="dk1" bg2="lt2" tx2="dk2" accent1="accent1" accent2="accent2" accent3="accent3" accent4="accent4" accent5="accent5" accent6="accent6" hlink="hlink" folHlink="folHlink"/>
  <p:sldLayoutIdLst>
    <p:sldLayoutId id="2147483978" r:id="rId1"/>
    <p:sldLayoutId id="2147483979" r:id="rId2"/>
  </p:sldLayoutIdLst>
  <p:hf hdr="0" dt="0"/>
  <p:txStyles>
    <p:titleStyle>
      <a:lvl1pPr algn="l" defTabSz="914400" rtl="0" eaLnBrk="1" latinLnBrk="0" hangingPunct="1">
        <a:lnSpc>
          <a:spcPct val="90000"/>
        </a:lnSpc>
        <a:spcBef>
          <a:spcPct val="0"/>
        </a:spcBef>
        <a:buNone/>
        <a:defRPr sz="1600" b="0" i="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1.xml"/></Relationships>
</file>

<file path=ppt/slides/_rels/slide7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52400" y="301126"/>
            <a:ext cx="8839200" cy="1146674"/>
          </a:xfrm>
        </p:spPr>
        <p:txBody>
          <a:bodyPr/>
          <a:lstStyle/>
          <a:p>
            <a:r>
              <a:rPr lang="en-US" dirty="0">
                <a:latin typeface="Calibri" panose="020F0502020204030204" pitchFamily="34" charset="0"/>
              </a:rPr>
              <a:t>Accounting Principles</a:t>
            </a:r>
          </a:p>
        </p:txBody>
      </p:sp>
      <p:sp>
        <p:nvSpPr>
          <p:cNvPr id="3" name="Edition"/>
          <p:cNvSpPr>
            <a:spLocks noGrp="1"/>
          </p:cNvSpPr>
          <p:nvPr>
            <p:ph sz="quarter" idx="17"/>
          </p:nvPr>
        </p:nvSpPr>
        <p:spPr>
          <a:xfrm>
            <a:off x="152400" y="1669054"/>
            <a:ext cx="8839200" cy="503802"/>
          </a:xfrm>
        </p:spPr>
        <p:txBody>
          <a:bodyPr/>
          <a:lstStyle/>
          <a:p>
            <a:r>
              <a:rPr lang="en-US" dirty="0"/>
              <a:t>Thirteenth Edition</a:t>
            </a:r>
          </a:p>
        </p:txBody>
      </p:sp>
      <p:sp>
        <p:nvSpPr>
          <p:cNvPr id="4" name="Author"/>
          <p:cNvSpPr>
            <a:spLocks noGrp="1"/>
          </p:cNvSpPr>
          <p:nvPr>
            <p:ph sz="quarter" idx="18"/>
          </p:nvPr>
        </p:nvSpPr>
        <p:spPr>
          <a:xfrm>
            <a:off x="152400" y="2364849"/>
            <a:ext cx="8839200" cy="468411"/>
          </a:xfrm>
        </p:spPr>
        <p:txBody>
          <a:bodyPr/>
          <a:lstStyle/>
          <a:p>
            <a:r>
              <a:rPr lang="en-US" dirty="0"/>
              <a:t>Weygandt </a:t>
            </a:r>
            <a:r>
              <a:rPr lang="en-US" dirty="0">
                <a:ea typeface="STIX" charset="0"/>
                <a:cs typeface="STIX" charset="0"/>
              </a:rPr>
              <a:t>● </a:t>
            </a:r>
            <a:r>
              <a:rPr lang="en-US" dirty="0"/>
              <a:t>Kimmel </a:t>
            </a:r>
            <a:r>
              <a:rPr lang="en-US" dirty="0">
                <a:ea typeface="STIX" charset="0"/>
                <a:cs typeface="STIX" charset="0"/>
              </a:rPr>
              <a:t>● </a:t>
            </a:r>
            <a:r>
              <a:rPr lang="en-US" dirty="0"/>
              <a:t>Kieso</a:t>
            </a:r>
          </a:p>
        </p:txBody>
      </p:sp>
      <p:sp>
        <p:nvSpPr>
          <p:cNvPr id="5" name="CN"/>
          <p:cNvSpPr>
            <a:spLocks noGrp="1"/>
          </p:cNvSpPr>
          <p:nvPr>
            <p:ph sz="quarter" idx="19"/>
          </p:nvPr>
        </p:nvSpPr>
        <p:spPr>
          <a:xfrm>
            <a:off x="152400" y="3728006"/>
            <a:ext cx="8839200" cy="645414"/>
          </a:xfrm>
        </p:spPr>
        <p:txBody>
          <a:bodyPr/>
          <a:lstStyle/>
          <a:p>
            <a:r>
              <a:rPr lang="en-US" b="1" dirty="0"/>
              <a:t>Chapter 4</a:t>
            </a:r>
          </a:p>
        </p:txBody>
      </p:sp>
      <p:sp>
        <p:nvSpPr>
          <p:cNvPr id="6" name="CT"/>
          <p:cNvSpPr>
            <a:spLocks noGrp="1"/>
          </p:cNvSpPr>
          <p:nvPr>
            <p:ph sz="quarter" idx="20"/>
          </p:nvPr>
        </p:nvSpPr>
        <p:spPr>
          <a:xfrm>
            <a:off x="152400" y="4856282"/>
            <a:ext cx="8839200" cy="706318"/>
          </a:xfrm>
        </p:spPr>
        <p:txBody>
          <a:bodyPr/>
          <a:lstStyle/>
          <a:p>
            <a:pPr>
              <a:spcBef>
                <a:spcPts val="0"/>
              </a:spcBef>
            </a:pPr>
            <a:r>
              <a:rPr lang="en-US" sz="4000" dirty="0"/>
              <a:t>Completing the Accounting Cycle</a:t>
            </a:r>
          </a:p>
        </p:txBody>
      </p:sp>
      <p:sp>
        <p:nvSpPr>
          <p:cNvPr id="7" name="Content Placeholder 6"/>
          <p:cNvSpPr>
            <a:spLocks noGrp="1"/>
          </p:cNvSpPr>
          <p:nvPr>
            <p:ph sz="quarter" idx="21"/>
          </p:nvPr>
        </p:nvSpPr>
        <p:spPr>
          <a:xfrm>
            <a:off x="152400" y="5715000"/>
            <a:ext cx="8839200" cy="533400"/>
          </a:xfrm>
        </p:spPr>
        <p:txBody>
          <a:bodyPr/>
          <a:lstStyle/>
          <a:p>
            <a:r>
              <a:rPr lang="en-IN" sz="1600" dirty="0">
                <a:solidFill>
                  <a:schemeClr val="bg1"/>
                </a:solidFill>
                <a:latin typeface="Calibri" panose="020F0502020204030204" pitchFamily="34" charset="0"/>
              </a:rPr>
              <a:t>This slide deck contains animations. Please disable animations if they cause issues with your device.</a:t>
            </a:r>
          </a:p>
        </p:txBody>
      </p:sp>
    </p:spTree>
    <p:extLst>
      <p:ext uri="{BB962C8B-B14F-4D97-AF65-F5344CB8AC3E}">
        <p14:creationId xmlns:p14="http://schemas.microsoft.com/office/powerpoint/2010/main" val="2870565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763000" cy="914399"/>
          </a:xfrm>
        </p:spPr>
        <p:txBody>
          <a:bodyPr>
            <a:noAutofit/>
          </a:bodyPr>
          <a:lstStyle/>
          <a:p>
            <a:r>
              <a:rPr lang="en-US" sz="3000" b="1" dirty="0">
                <a:latin typeface="Calibri" panose="020F0502020204030204" pitchFamily="34" charset="0"/>
                <a:ea typeface="Source Sans Pro" charset="0"/>
                <a:cs typeface="Calibri" panose="020F0502020204030204" pitchFamily="34" charset="0"/>
              </a:rPr>
              <a:t>Step 5 </a:t>
            </a:r>
            <a:r>
              <a:rPr lang="en-IN" sz="3000" b="1" dirty="0">
                <a:latin typeface="Calibri" panose="020F0502020204030204" pitchFamily="34" charset="0"/>
                <a:ea typeface="Source Sans Pro" charset="0"/>
                <a:cs typeface="Calibri" panose="020F0502020204030204" pitchFamily="34" charset="0"/>
              </a:rPr>
              <a:t>Total the Statement Columns, Compute the Net Income (or Net Loss), and Complete the Worksheet</a:t>
            </a:r>
            <a:endParaRPr lang="en-IN" sz="3000" dirty="0"/>
          </a:p>
        </p:txBody>
      </p:sp>
      <p:pic>
        <p:nvPicPr>
          <p:cNvPr id="8" name="Content Placeholder 7" descr="An illustration displays the fourth step in preparing a trial balance. The illustration displays a three line heading with the name of the company, Pioneer Advertising; the type of statement, worksheet; and the time duration, for the month ended October 31, 2020.  The content of the illustration is in a table format with six columns titled: account titles, trial balance, adjustments, adjusted trial balance, income statement, and balance sheet.  The columns, trial balance, adjustments, adjusted trial balance, income statement, and balance sheet are further divided into debit and credit.  The entries under account titles are as follows, cash has debit of 15,200 under trial balance; 15,200 as adjusted trial balance debit; and balance sheet debit as 15,200. The supplies has a debit of 2,500 under trial balance; and 1500 as adjustment credit displayed as a; 1,000 as adjusted trial balance debit; and balance sheet debit of 1000. The prepaid insurance has 600 as trial balance debit, 50 as adjustment credit displayed as b; 550 as adjusted trial balance debit; and 550 as balance sheet debit. The equipment has 5,000 as trial balance debit; 5000 as adjusted trial balance debit; and 5,000 as balance sheet debit. The notes payable has 5,000 as trial balance credit; 5,000 as adjusted trial balance debit; and 5,000 as balance sheet credit. The accounts payable has 2,500 as trial balance credit; 2,500 as adjusted trial balance credit; and 2,500 as balance sheet credit. The unearned service revenue has 1,200 as trial balance credit, 400 as adjustment debit displayed as d; 800 as adjusted trial balance credit; and 800 as balance sheet credit. The owner's capital has 10,000 as  trial balance credit; 10,000 as adjusted trial balance credit; and 10,000 as balance sheet credit. The owner's drawings has 500 as trial balance debit; 500 as adjusted trial balance; and 500 as balance sheet debit. The service revenue has 10,000 as trial balance credit, adjustment has credit of 400 displayed as d, and credit of 200 displayed as e; 10,600 as adjusted trial balance; and 10,600 as income statement credit. The salaries and wages expense has a debit of 4,000; adjustment debit of 1,200 is displayed as g; adjustment trial balance debit is 5,200; and income statement debit is 5,200. The rent expense has a debit of 900 in trial balance; adjusted trial balance as 900; and income statement debit is 900. The total debit is 28,700, and credit is 28,700 under trial balance. The supplies expense has an adjustment debit of 1,500, displayed as a; adjusted trial balance debit of 1,500; and income statement debit is 1,500. The insurance expense has an adjustment debit of 50 displayed as b; adjustment trial balance debit of 50; and income statement debit of 50. The accumulated depreciation has adjustment credit of 40 displayed as c; adjusted trial balance credit of 40; and balance sheet credit is 40. The depreciation expense has 40 in adjustment debit displayed as c; adjustment trial balance debit has 40; and income statement debit is 40. The account receivable has adjustment debit of 200, displayed as e; adjusted trial balance debit of 200; and the balance sheet debit is 200. The interest expense has adjustment debit of 50, displayed as f; adjusted trial balance debit of 50; and income statement debit as 50. The interest payable has an adjustment credit 50, displayed as f; adjusted trial balance credit as 50; and balance sheet credit as 50. The salaries and wages payable has adjustment credit of 1,200, displayed as g; adjusted trial balance as 1,200; and the balance sheet credit as 1,200. The total adjustment debit is 3,400, and adjustment credit is 3,400; adjustment trial balance debit is 30,190, adjustment trial balance credit is 30,190; income statement debit is 7,740; income statement credit is 10,600; balance sheet debit is 22,450; and balance sheet credit is 19,590. The net income has income statement debit of 2,860; and balance sheet credit of 2,860. Note: compute the net income or net loss. The total income statement debit is 10,600; income statement credit is 10,600; balance sheet debit is 22,450; and balance sheet credit is 22,450."/>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304800" y="1828800"/>
            <a:ext cx="8686799" cy="4419600"/>
          </a:xfrm>
        </p:spPr>
      </p:pic>
      <p:sp>
        <p:nvSpPr>
          <p:cNvPr id="4" name="Slide Number Placeholder 3"/>
          <p:cNvSpPr>
            <a:spLocks noGrp="1"/>
          </p:cNvSpPr>
          <p:nvPr>
            <p:ph type="sldNum" sz="quarter" idx="10"/>
          </p:nvPr>
        </p:nvSpPr>
        <p:spPr/>
        <p:txBody>
          <a:bodyPr/>
          <a:lstStyle/>
          <a:p>
            <a:fld id="{67B19427-F580-D146-B60E-4CADEE75497F}" type="slidenum">
              <a:rPr lang="en-US" smtClean="0"/>
              <a:pPr/>
              <a:t>10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649997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Steps in Preparing a Worksheet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sp>
        <p:nvSpPr>
          <p:cNvPr id="3" name="Content Placeholder 2"/>
          <p:cNvSpPr>
            <a:spLocks noGrp="1"/>
          </p:cNvSpPr>
          <p:nvPr>
            <p:ph sz="quarter" idx="16"/>
          </p:nvPr>
        </p:nvSpPr>
        <p:spPr>
          <a:xfrm>
            <a:off x="304800" y="1752600"/>
            <a:ext cx="8534400" cy="3429000"/>
          </a:xfrm>
        </p:spPr>
        <p:txBody>
          <a:bodyPr/>
          <a:lstStyle/>
          <a:p>
            <a:pPr marL="0" lvl="1" indent="0">
              <a:spcBef>
                <a:spcPts val="1000"/>
              </a:spcBef>
              <a:buClr>
                <a:schemeClr val="tx1"/>
              </a:buClr>
              <a:buNone/>
            </a:pPr>
            <a:r>
              <a:rPr lang="en-US" altLang="en-US" sz="2800" dirty="0"/>
              <a:t>Net income is shown on a worksheet in the:</a:t>
            </a:r>
          </a:p>
          <a:p>
            <a:pPr marL="457200" lvl="1" indent="0">
              <a:spcBef>
                <a:spcPts val="1000"/>
              </a:spcBef>
              <a:buClr>
                <a:schemeClr val="accent2"/>
              </a:buClr>
              <a:buNone/>
            </a:pPr>
            <a:r>
              <a:rPr lang="en-US" altLang="en-US" sz="2800" dirty="0">
                <a:solidFill>
                  <a:schemeClr val="accent2"/>
                </a:solidFill>
              </a:rPr>
              <a:t>a. </a:t>
            </a:r>
            <a:r>
              <a:rPr lang="en-US" altLang="en-US" sz="2800" dirty="0"/>
              <a:t>income statement debit column only.</a:t>
            </a:r>
          </a:p>
          <a:p>
            <a:pPr marL="457200" lvl="1" indent="0">
              <a:spcBef>
                <a:spcPts val="1000"/>
              </a:spcBef>
              <a:buClr>
                <a:schemeClr val="accent2"/>
              </a:buClr>
              <a:buNone/>
            </a:pPr>
            <a:r>
              <a:rPr lang="en-US" altLang="en-US" sz="2800" dirty="0">
                <a:solidFill>
                  <a:schemeClr val="accent2"/>
                </a:solidFill>
              </a:rPr>
              <a:t>b. </a:t>
            </a:r>
            <a:r>
              <a:rPr lang="en-US" altLang="en-US" sz="2800" dirty="0"/>
              <a:t>balance sheet debit column only.</a:t>
            </a:r>
          </a:p>
          <a:p>
            <a:pPr marL="803275" lvl="1" indent="-346075">
              <a:spcBef>
                <a:spcPts val="1000"/>
              </a:spcBef>
              <a:buClr>
                <a:schemeClr val="accent2"/>
              </a:buClr>
              <a:buNone/>
            </a:pPr>
            <a:r>
              <a:rPr lang="en-US" altLang="en-US" sz="2800" dirty="0">
                <a:solidFill>
                  <a:schemeClr val="accent2"/>
                </a:solidFill>
              </a:rPr>
              <a:t>c. </a:t>
            </a:r>
            <a:r>
              <a:rPr lang="en-US" altLang="en-US" sz="2800" dirty="0"/>
              <a:t>income statement credit column and balance sheet debit column.</a:t>
            </a:r>
          </a:p>
          <a:p>
            <a:pPr marL="803275" lvl="1" indent="-346075">
              <a:spcBef>
                <a:spcPts val="1000"/>
              </a:spcBef>
              <a:buClr>
                <a:schemeClr val="accent2"/>
              </a:buClr>
              <a:buNone/>
            </a:pPr>
            <a:r>
              <a:rPr lang="en-US" altLang="en-US" sz="2800" dirty="0">
                <a:solidFill>
                  <a:schemeClr val="accent2"/>
                </a:solidFill>
              </a:rPr>
              <a:t>d. </a:t>
            </a:r>
            <a:r>
              <a:rPr lang="en-US" altLang="en-US" sz="2800" dirty="0"/>
              <a:t>income statement debit column and balance sheet credit column.</a:t>
            </a:r>
          </a:p>
        </p:txBody>
      </p:sp>
      <p:sp>
        <p:nvSpPr>
          <p:cNvPr id="4" name="Slide Number Placeholder 3"/>
          <p:cNvSpPr>
            <a:spLocks noGrp="1"/>
          </p:cNvSpPr>
          <p:nvPr>
            <p:ph type="sldNum" sz="quarter" idx="10"/>
          </p:nvPr>
        </p:nvSpPr>
        <p:spPr/>
        <p:txBody>
          <a:bodyPr/>
          <a:lstStyle/>
          <a:p>
            <a:fld id="{67B19427-F580-D146-B60E-4CADEE75497F}" type="slidenum">
              <a:rPr lang="en-US" smtClean="0"/>
              <a:pPr/>
              <a:t>11</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971706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latin typeface="Calibri" panose="020F0502020204030204" pitchFamily="34" charset="0"/>
                <a:ea typeface="Source Sans Pro" charset="0"/>
                <a:cs typeface="Calibri" panose="020F0502020204030204" pitchFamily="34" charset="0"/>
              </a:rPr>
              <a:t>Steps in Preparing a Worksheet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sp>
        <p:nvSpPr>
          <p:cNvPr id="3" name="Content Placeholder 2"/>
          <p:cNvSpPr>
            <a:spLocks noGrp="1"/>
          </p:cNvSpPr>
          <p:nvPr>
            <p:ph sz="quarter" idx="16"/>
          </p:nvPr>
        </p:nvSpPr>
        <p:spPr>
          <a:xfrm>
            <a:off x="304800" y="1752600"/>
            <a:ext cx="8534400" cy="3352800"/>
          </a:xfrm>
        </p:spPr>
        <p:txBody>
          <a:bodyPr/>
          <a:lstStyle/>
          <a:p>
            <a:pPr marL="0" lvl="1" indent="0">
              <a:spcBef>
                <a:spcPts val="1000"/>
              </a:spcBef>
              <a:buClr>
                <a:schemeClr val="tx1"/>
              </a:buClr>
              <a:buNone/>
            </a:pPr>
            <a:r>
              <a:rPr lang="en-US" altLang="en-US" sz="2800" dirty="0"/>
              <a:t>Net income is shown on a worksheet in the:</a:t>
            </a:r>
          </a:p>
          <a:p>
            <a:pPr marL="457200" lvl="1" indent="0">
              <a:spcBef>
                <a:spcPts val="1000"/>
              </a:spcBef>
              <a:buClr>
                <a:schemeClr val="accent2"/>
              </a:buClr>
              <a:buNone/>
            </a:pPr>
            <a:r>
              <a:rPr lang="en-US" altLang="en-US" sz="2800" dirty="0">
                <a:solidFill>
                  <a:schemeClr val="accent2"/>
                </a:solidFill>
              </a:rPr>
              <a:t>a. </a:t>
            </a:r>
            <a:r>
              <a:rPr lang="en-US" altLang="en-US" sz="2800" dirty="0"/>
              <a:t>income statement debit column only.</a:t>
            </a:r>
          </a:p>
          <a:p>
            <a:pPr marL="457200" lvl="1" indent="0">
              <a:spcBef>
                <a:spcPts val="1000"/>
              </a:spcBef>
              <a:buClr>
                <a:schemeClr val="accent2"/>
              </a:buClr>
              <a:buNone/>
            </a:pPr>
            <a:r>
              <a:rPr lang="en-US" altLang="en-US" sz="2800" dirty="0">
                <a:solidFill>
                  <a:schemeClr val="accent2"/>
                </a:solidFill>
              </a:rPr>
              <a:t>b. </a:t>
            </a:r>
            <a:r>
              <a:rPr lang="en-US" altLang="en-US" sz="2800" dirty="0"/>
              <a:t>balance sheet debit column only.</a:t>
            </a:r>
          </a:p>
          <a:p>
            <a:pPr marL="803275" lvl="1" indent="-346075">
              <a:spcBef>
                <a:spcPts val="1000"/>
              </a:spcBef>
              <a:buClr>
                <a:schemeClr val="accent2"/>
              </a:buClr>
              <a:buNone/>
            </a:pPr>
            <a:r>
              <a:rPr lang="en-US" altLang="en-US" sz="2800" dirty="0">
                <a:solidFill>
                  <a:schemeClr val="accent2"/>
                </a:solidFill>
              </a:rPr>
              <a:t>c. </a:t>
            </a:r>
            <a:r>
              <a:rPr lang="en-US" altLang="en-US" sz="2800" dirty="0"/>
              <a:t>income statement credit column and balance sheet debit column.</a:t>
            </a:r>
          </a:p>
          <a:p>
            <a:pPr marL="803275" lvl="1" indent="-346075">
              <a:spcBef>
                <a:spcPts val="1000"/>
              </a:spcBef>
              <a:buClr>
                <a:schemeClr val="accent2"/>
              </a:buClr>
              <a:buNone/>
            </a:pPr>
            <a:r>
              <a:rPr lang="en-US" altLang="en-US" sz="2800" dirty="0">
                <a:solidFill>
                  <a:schemeClr val="accent2"/>
                </a:solidFill>
              </a:rPr>
              <a:t>d. </a:t>
            </a:r>
            <a:r>
              <a:rPr lang="en-US" altLang="en-US" sz="2800" dirty="0"/>
              <a:t>Answer: income statement debit column and balance sheet credit column.</a:t>
            </a:r>
          </a:p>
        </p:txBody>
      </p:sp>
      <p:sp>
        <p:nvSpPr>
          <p:cNvPr id="4" name="Slide Number Placeholder 3"/>
          <p:cNvSpPr>
            <a:spLocks noGrp="1"/>
          </p:cNvSpPr>
          <p:nvPr>
            <p:ph type="sldNum" sz="quarter" idx="10"/>
          </p:nvPr>
        </p:nvSpPr>
        <p:spPr/>
        <p:txBody>
          <a:bodyPr/>
          <a:lstStyle/>
          <a:p>
            <a:fld id="{67B19427-F580-D146-B60E-4CADEE75497F}" type="slidenum">
              <a:rPr lang="en-US" smtClean="0"/>
              <a:pPr/>
              <a:t>12</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54276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0"/>
            <a:ext cx="8534400" cy="1142999"/>
          </a:xfrm>
        </p:spPr>
        <p:txBody>
          <a:bodyPr>
            <a:noAutofit/>
          </a:bodyPr>
          <a:lstStyle/>
          <a:p>
            <a:r>
              <a:rPr lang="en-US" b="1" dirty="0">
                <a:latin typeface="+mn-lt"/>
                <a:ea typeface="Source Sans Pro" charset="0"/>
                <a:cs typeface="Calibri" panose="020F0502020204030204" pitchFamily="34" charset="0"/>
              </a:rPr>
              <a:t>Preparing Financial Statements from a Worksheet</a:t>
            </a:r>
            <a:endParaRPr lang="en-IN" dirty="0">
              <a:latin typeface="+mn-lt"/>
            </a:endParaRPr>
          </a:p>
        </p:txBody>
      </p:sp>
      <p:sp>
        <p:nvSpPr>
          <p:cNvPr id="3" name="Content Placeholder 2"/>
          <p:cNvSpPr>
            <a:spLocks noGrp="1"/>
          </p:cNvSpPr>
          <p:nvPr>
            <p:ph sz="quarter" idx="16"/>
          </p:nvPr>
        </p:nvSpPr>
        <p:spPr>
          <a:xfrm>
            <a:off x="304800" y="2057400"/>
            <a:ext cx="8534400" cy="2971800"/>
          </a:xfrm>
        </p:spPr>
        <p:txBody>
          <a:bodyPr/>
          <a:lstStyle/>
          <a:p>
            <a:pPr marL="291600" lvl="2" indent="-291600">
              <a:spcBef>
                <a:spcPts val="1000"/>
              </a:spcBef>
              <a:buClr>
                <a:schemeClr val="accent2"/>
              </a:buClr>
              <a:buSzPct val="100000"/>
            </a:pPr>
            <a:r>
              <a:rPr lang="en-US" altLang="en-US" sz="2800" dirty="0"/>
              <a:t>Income statement is prepared from the income statement columns</a:t>
            </a:r>
          </a:p>
          <a:p>
            <a:pPr marL="291600" lvl="2" indent="-291600">
              <a:spcBef>
                <a:spcPts val="1000"/>
              </a:spcBef>
              <a:buClr>
                <a:schemeClr val="accent2"/>
              </a:buClr>
              <a:buSzPct val="100000"/>
            </a:pPr>
            <a:r>
              <a:rPr lang="en-US" altLang="en-US" sz="2800" dirty="0"/>
              <a:t>Balance sheet and owner’s equity statement are prepared from the balance sheet columns</a:t>
            </a:r>
          </a:p>
          <a:p>
            <a:pPr marL="291600" lvl="2" indent="-291600">
              <a:spcBef>
                <a:spcPts val="1000"/>
              </a:spcBef>
              <a:buClr>
                <a:schemeClr val="accent2"/>
              </a:buClr>
              <a:buSzPct val="100000"/>
            </a:pPr>
            <a:r>
              <a:rPr lang="en-US" altLang="en-US" sz="2800" dirty="0"/>
              <a:t>Companies can prepare financial statements before they journalize and post adjusting entries</a:t>
            </a:r>
          </a:p>
        </p:txBody>
      </p:sp>
      <p:sp>
        <p:nvSpPr>
          <p:cNvPr id="4" name="Slide Number Placeholder 3"/>
          <p:cNvSpPr>
            <a:spLocks noGrp="1"/>
          </p:cNvSpPr>
          <p:nvPr>
            <p:ph type="sldNum" sz="quarter" idx="10"/>
          </p:nvPr>
        </p:nvSpPr>
        <p:spPr/>
        <p:txBody>
          <a:bodyPr/>
          <a:lstStyle/>
          <a:p>
            <a:fld id="{67B19427-F580-D146-B60E-4CADEE75497F}" type="slidenum">
              <a:rPr lang="en-US" smtClean="0"/>
              <a:pPr/>
              <a:t>13</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815417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99975"/>
            <a:ext cx="8534400" cy="1142999"/>
          </a:xfrm>
        </p:spPr>
        <p:txBody>
          <a:bodyPr>
            <a:noAutofit/>
          </a:bodyPr>
          <a:lstStyle/>
          <a:p>
            <a:r>
              <a:rPr lang="en-US" b="1" dirty="0">
                <a:latin typeface="Calibri" panose="020F0502020204030204" pitchFamily="34" charset="0"/>
                <a:ea typeface="Source Sans Pro" charset="0"/>
                <a:cs typeface="Calibri" panose="020F0502020204030204" pitchFamily="34" charset="0"/>
              </a:rPr>
              <a:t>Preparing Statements from a Worksheet </a:t>
            </a:r>
            <a:r>
              <a:rPr lang="en-US" sz="2400" dirty="0">
                <a:latin typeface="Calibri" panose="020F0502020204030204" pitchFamily="34" charset="0"/>
                <a:ea typeface="Source Sans Pro" charset="0"/>
                <a:cs typeface="Calibri" panose="020F0502020204030204" pitchFamily="34" charset="0"/>
              </a:rPr>
              <a:t>(1 of 3)</a:t>
            </a:r>
            <a:endParaRPr lang="en-IN" sz="2400" dirty="0"/>
          </a:p>
        </p:txBody>
      </p:sp>
      <p:pic>
        <p:nvPicPr>
          <p:cNvPr id="12" name="Content Placeholder 11" descr="An illustration of an income statement. The illustration displays a three line heading with the name of the company, Pioneer Advertising; the type of statement, income statement; and the time duration, for the month ended October 31, 2020. There are three columns, with the first displaying the account names, and the other two are numeric columns. The revenues section displays service revenue on the next line, with $10,600 in the second numeric column. The expense section contains the following accounts in the first column with the respective amounts in the second column: salaries and wage expenses, $5,200; supplies expense, 1,500;  rent expense , 900; insurance expense, 50; interest expense, 50; and depreciation expense, 40. The next line displays total expenses with 7,740 in the second numeric column. The next line reads net income with $2,860 in the second numeric column."/>
          <p:cNvPicPr>
            <a:picLocks noGrp="1" noChangeAspect="1"/>
          </p:cNvPicPr>
          <p:nvPr>
            <p:ph sz="quarter" idx="16"/>
          </p:nvPr>
        </p:nvPicPr>
        <p:blipFill>
          <a:blip r:embed="rId2"/>
          <a:stretch>
            <a:fillRect/>
          </a:stretch>
        </p:blipFill>
        <p:spPr>
          <a:xfrm>
            <a:off x="1127403" y="2050198"/>
            <a:ext cx="6889193" cy="4008553"/>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14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439915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99975"/>
            <a:ext cx="8534400" cy="1142999"/>
          </a:xfrm>
        </p:spPr>
        <p:txBody>
          <a:bodyPr>
            <a:noAutofit/>
          </a:bodyPr>
          <a:lstStyle/>
          <a:p>
            <a:r>
              <a:rPr lang="en-US" b="1" dirty="0">
                <a:latin typeface="Calibri" panose="020F0502020204030204" pitchFamily="34" charset="0"/>
                <a:ea typeface="Source Sans Pro" charset="0"/>
                <a:cs typeface="Calibri" panose="020F0502020204030204" pitchFamily="34" charset="0"/>
              </a:rPr>
              <a:t>Preparing Statements from a Worksheet </a:t>
            </a:r>
            <a:r>
              <a:rPr lang="en-US" sz="2400" dirty="0">
                <a:latin typeface="Calibri" panose="020F0502020204030204" pitchFamily="34" charset="0"/>
                <a:ea typeface="Source Sans Pro" charset="0"/>
                <a:cs typeface="Calibri" panose="020F0502020204030204" pitchFamily="34" charset="0"/>
              </a:rPr>
              <a:t>(2 of 3)</a:t>
            </a:r>
            <a:endParaRPr lang="en-IN" dirty="0"/>
          </a:p>
        </p:txBody>
      </p:sp>
      <p:pic>
        <p:nvPicPr>
          <p:cNvPr id="12" name="Content Placeholder 11" descr="An illustration of an owner's equity statement. The illustration displays a three line heading with the name of the company, Pioneer Advertising; the type of statement, Owner's equity statement; and the time duration, for the month ended October 31, 2020. There are three columns, with the first displaying the account names, and the other two are numeric columns. The first line reads, Owner's capital on October 1 with $0 in the second numeric column. Next, investments of $10,000, and net income of 2,860 are added and displayed in the first numeric column. The subtotal of 12,860 is displayed in the second numeric column. Drawings of 500 are subtracted and displayed in the second numeric column. The Owner's capital on October 31, is $12,360."/>
          <p:cNvPicPr>
            <a:picLocks noGrp="1" noChangeAspect="1"/>
          </p:cNvPicPr>
          <p:nvPr>
            <p:ph sz="quarter" idx="16"/>
          </p:nvPr>
        </p:nvPicPr>
        <p:blipFill>
          <a:blip r:embed="rId2"/>
          <a:stretch>
            <a:fillRect/>
          </a:stretch>
        </p:blipFill>
        <p:spPr>
          <a:xfrm>
            <a:off x="1118167" y="2048164"/>
            <a:ext cx="6889193" cy="2694007"/>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15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41356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99975"/>
            <a:ext cx="8534400" cy="1142999"/>
          </a:xfrm>
        </p:spPr>
        <p:txBody>
          <a:bodyPr>
            <a:noAutofit/>
          </a:bodyPr>
          <a:lstStyle/>
          <a:p>
            <a:r>
              <a:rPr lang="en-US" b="1" dirty="0">
                <a:latin typeface="Calibri" panose="020F0502020204030204" pitchFamily="34" charset="0"/>
                <a:ea typeface="Source Sans Pro" charset="0"/>
                <a:cs typeface="Calibri" panose="020F0502020204030204" pitchFamily="34" charset="0"/>
              </a:rPr>
              <a:t>Preparing Statements from a Worksheet </a:t>
            </a:r>
            <a:r>
              <a:rPr lang="en-US" sz="2400" dirty="0">
                <a:latin typeface="Calibri" panose="020F0502020204030204" pitchFamily="34" charset="0"/>
                <a:ea typeface="Source Sans Pro" charset="0"/>
                <a:cs typeface="Calibri" panose="020F0502020204030204" pitchFamily="34" charset="0"/>
              </a:rPr>
              <a:t>(3 of 3)</a:t>
            </a:r>
            <a:endParaRPr lang="en-IN" dirty="0"/>
          </a:p>
        </p:txBody>
      </p:sp>
      <p:pic>
        <p:nvPicPr>
          <p:cNvPr id="6" name="Content Placeholder 5" descr="&quot;An illustration of a balance sheet. The illustration displays a three line heading with the name of the company, Pioneer Advertising; the type of statement, balance sheet; and the time duration, for the month ended October 31, 2020. There are three columns, with the first displaying the account names, and the other two are numeric columns. There are two sections, assets, and liabilities and owner's equity. The accounts and their respective amounts in the first numeric column that are listed under assets are as follows. cash, $15,200;. accounts receivable, 200; supplies, 1,000; and prepaid insurance, 550. The amounts for equipment, $5,000, and accumulated depreciation, 40, are displayed in the first numerica column with the latter subtracted. The next amount of 4,960 appears in the second numeric column. The next line reads total assets with $21,910 in the second numeric column. &#10;The accounts and respective amounts in the first numeric column under liabilities are as follows: notes payable, $5,000; accounts payable, 2,500; interest payable, 50; unearned service revenue, 800;  and salaries and wages payable, 1,200. The next line reads the total liabilities with $9,550 displayed in the second numeric column. The account under owner's equity is displayed as owner's capital with 12,360 in the second numeric column. The last line reads total liabilities and owner's equity with $21,910 displayed in second numeric column. &quot;"/>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697306" y="1886005"/>
            <a:ext cx="5749388" cy="4336941"/>
          </a:xfrm>
        </p:spPr>
      </p:pic>
      <p:sp>
        <p:nvSpPr>
          <p:cNvPr id="4" name="Slide Number Placeholder 3"/>
          <p:cNvSpPr>
            <a:spLocks noGrp="1"/>
          </p:cNvSpPr>
          <p:nvPr>
            <p:ph type="sldNum" sz="quarter" idx="10"/>
          </p:nvPr>
        </p:nvSpPr>
        <p:spPr/>
        <p:txBody>
          <a:bodyPr/>
          <a:lstStyle/>
          <a:p>
            <a:fld id="{67B19427-F580-D146-B60E-4CADEE75497F}" type="slidenum">
              <a:rPr lang="en-US" smtClean="0"/>
              <a:pPr/>
              <a:t>16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79928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0"/>
            <a:ext cx="8534400" cy="1066799"/>
          </a:xfrm>
        </p:spPr>
        <p:txBody>
          <a:bodyPr>
            <a:noAutofit/>
          </a:bodyPr>
          <a:lstStyle/>
          <a:p>
            <a:r>
              <a:rPr lang="en-US" b="1" dirty="0">
                <a:latin typeface="+mn-lt"/>
                <a:ea typeface="Source Sans Pro" charset="0"/>
                <a:cs typeface="Calibri" panose="020F0502020204030204" pitchFamily="34" charset="0"/>
              </a:rPr>
              <a:t>Preparing Adjusting Entries from a Worksheet</a:t>
            </a:r>
            <a:endParaRPr lang="en-IN" dirty="0">
              <a:latin typeface="+mn-lt"/>
            </a:endParaRPr>
          </a:p>
        </p:txBody>
      </p:sp>
      <p:sp>
        <p:nvSpPr>
          <p:cNvPr id="3" name="Content Placeholder 2"/>
          <p:cNvSpPr>
            <a:spLocks noGrp="1"/>
          </p:cNvSpPr>
          <p:nvPr>
            <p:ph sz="quarter" idx="16"/>
          </p:nvPr>
        </p:nvSpPr>
        <p:spPr>
          <a:xfrm>
            <a:off x="304800" y="2057400"/>
            <a:ext cx="8534400" cy="2209800"/>
          </a:xfrm>
        </p:spPr>
        <p:txBody>
          <a:bodyPr/>
          <a:lstStyle/>
          <a:p>
            <a:pPr marL="291600" lvl="2" indent="-291600">
              <a:spcBef>
                <a:spcPts val="1000"/>
              </a:spcBef>
              <a:buClr>
                <a:schemeClr val="accent2"/>
              </a:buClr>
              <a:buSzPct val="100000"/>
              <a:tabLst>
                <a:tab pos="2425700" algn="l"/>
              </a:tabLst>
            </a:pPr>
            <a:r>
              <a:rPr lang="en-US" altLang="en-US" sz="2800" dirty="0"/>
              <a:t>Adjusting entries are prepared from the adjustments columns of the worksheet</a:t>
            </a:r>
          </a:p>
          <a:p>
            <a:pPr marL="291600" lvl="2" indent="-291600">
              <a:spcBef>
                <a:spcPts val="1000"/>
              </a:spcBef>
              <a:buClr>
                <a:schemeClr val="accent2"/>
              </a:buClr>
              <a:buSzPct val="100000"/>
              <a:tabLst>
                <a:tab pos="2425700" algn="l"/>
              </a:tabLst>
            </a:pPr>
            <a:r>
              <a:rPr lang="en-US" altLang="en-US" sz="2800" dirty="0"/>
              <a:t>Journalizing and posting of adjusting entries follows the preparation of financial statements when a worksheet is used</a:t>
            </a:r>
          </a:p>
        </p:txBody>
      </p:sp>
      <p:sp>
        <p:nvSpPr>
          <p:cNvPr id="4" name="Slide Number Placeholder 3"/>
          <p:cNvSpPr>
            <a:spLocks noGrp="1"/>
          </p:cNvSpPr>
          <p:nvPr>
            <p:ph type="sldNum" sz="quarter" idx="10"/>
          </p:nvPr>
        </p:nvSpPr>
        <p:spPr/>
        <p:txBody>
          <a:bodyPr/>
          <a:lstStyle/>
          <a:p>
            <a:fld id="{67B19427-F580-D146-B60E-4CADEE75497F}" type="slidenum">
              <a:rPr lang="en-US" smtClean="0"/>
              <a:pPr/>
              <a:t>17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755324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3057"/>
          </a:xfrm>
        </p:spPr>
        <p:txBody>
          <a:bodyPr/>
          <a:lstStyle/>
          <a:p>
            <a:r>
              <a:rPr lang="en-US" b="1" dirty="0">
                <a:ea typeface="Source Sans Pro" charset="0"/>
              </a:rPr>
              <a:t>Do It! 1: </a:t>
            </a:r>
            <a:r>
              <a:rPr lang="en-US" b="1" dirty="0">
                <a:solidFill>
                  <a:srgbClr val="196E78"/>
                </a:solidFill>
                <a:ea typeface="Source Sans Pro" charset="0"/>
              </a:rPr>
              <a:t>Worksheet</a:t>
            </a:r>
            <a:endParaRPr lang="en-IN" dirty="0"/>
          </a:p>
        </p:txBody>
      </p:sp>
      <p:sp>
        <p:nvSpPr>
          <p:cNvPr id="6" name="Content Placeholder 5"/>
          <p:cNvSpPr>
            <a:spLocks noGrp="1"/>
          </p:cNvSpPr>
          <p:nvPr>
            <p:ph sz="quarter" idx="16"/>
          </p:nvPr>
        </p:nvSpPr>
        <p:spPr>
          <a:xfrm>
            <a:off x="304800" y="1752600"/>
            <a:ext cx="8534400" cy="1092202"/>
          </a:xfrm>
        </p:spPr>
        <p:txBody>
          <a:bodyPr/>
          <a:lstStyle/>
          <a:p>
            <a:r>
              <a:rPr lang="en-US" sz="2600" dirty="0"/>
              <a:t>Susan Elbe is preparing a worksheet. Explain to Susan how she should extend the following adjusted trial balance accounts to the financial statement </a:t>
            </a:r>
            <a:r>
              <a:rPr lang="en-US" sz="2600" b="1" dirty="0"/>
              <a:t>columns of the worksheet</a:t>
            </a:r>
            <a:r>
              <a:rPr lang="en-US" sz="2600" dirty="0"/>
              <a:t>.</a:t>
            </a:r>
          </a:p>
        </p:txBody>
      </p:sp>
      <p:sp>
        <p:nvSpPr>
          <p:cNvPr id="7" name="Content Placeholder 6"/>
          <p:cNvSpPr>
            <a:spLocks noGrp="1"/>
          </p:cNvSpPr>
          <p:nvPr>
            <p:ph sz="quarter" idx="17"/>
          </p:nvPr>
        </p:nvSpPr>
        <p:spPr>
          <a:xfrm>
            <a:off x="304801" y="3105750"/>
            <a:ext cx="838200" cy="414565"/>
          </a:xfrm>
        </p:spPr>
        <p:txBody>
          <a:bodyPr/>
          <a:lstStyle/>
          <a:p>
            <a:r>
              <a:rPr lang="en-US" sz="2600" dirty="0"/>
              <a:t>Cash</a:t>
            </a:r>
            <a:endParaRPr lang="en-IN" sz="2600" dirty="0"/>
          </a:p>
        </p:txBody>
      </p:sp>
      <p:sp>
        <p:nvSpPr>
          <p:cNvPr id="13" name="Content Placeholder 12"/>
          <p:cNvSpPr>
            <a:spLocks noGrp="1"/>
          </p:cNvSpPr>
          <p:nvPr>
            <p:ph sz="quarter" idx="23"/>
          </p:nvPr>
        </p:nvSpPr>
        <p:spPr>
          <a:xfrm>
            <a:off x="5029200" y="3105750"/>
            <a:ext cx="3124200" cy="409277"/>
          </a:xfrm>
        </p:spPr>
        <p:txBody>
          <a:bodyPr/>
          <a:lstStyle/>
          <a:p>
            <a:r>
              <a:rPr lang="en-US" sz="2600" dirty="0"/>
              <a:t>Balance sheet (debit)</a:t>
            </a:r>
          </a:p>
        </p:txBody>
      </p:sp>
      <p:sp>
        <p:nvSpPr>
          <p:cNvPr id="8" name="Content Placeholder 7"/>
          <p:cNvSpPr>
            <a:spLocks noGrp="1"/>
          </p:cNvSpPr>
          <p:nvPr>
            <p:ph sz="quarter" idx="18"/>
          </p:nvPr>
        </p:nvSpPr>
        <p:spPr>
          <a:xfrm>
            <a:off x="313267" y="3604028"/>
            <a:ext cx="2963333" cy="396872"/>
          </a:xfrm>
        </p:spPr>
        <p:txBody>
          <a:bodyPr/>
          <a:lstStyle/>
          <a:p>
            <a:r>
              <a:rPr lang="en-US" sz="2600" dirty="0"/>
              <a:t>Owner’s Drawings</a:t>
            </a:r>
            <a:endParaRPr lang="en-IN" sz="2600" dirty="0"/>
          </a:p>
        </p:txBody>
      </p:sp>
      <p:sp>
        <p:nvSpPr>
          <p:cNvPr id="14" name="Content Placeholder 13"/>
          <p:cNvSpPr>
            <a:spLocks noGrp="1"/>
          </p:cNvSpPr>
          <p:nvPr>
            <p:ph sz="quarter" idx="24"/>
          </p:nvPr>
        </p:nvSpPr>
        <p:spPr>
          <a:xfrm>
            <a:off x="5029200" y="3604028"/>
            <a:ext cx="3048000" cy="396872"/>
          </a:xfrm>
        </p:spPr>
        <p:txBody>
          <a:bodyPr/>
          <a:lstStyle/>
          <a:p>
            <a:r>
              <a:rPr lang="en-US" sz="2600" dirty="0"/>
              <a:t>Balance sheet (debit)</a:t>
            </a:r>
            <a:endParaRPr lang="en-IN" sz="2600" dirty="0"/>
          </a:p>
        </p:txBody>
      </p:sp>
      <p:sp>
        <p:nvSpPr>
          <p:cNvPr id="9" name="Content Placeholder 8"/>
          <p:cNvSpPr>
            <a:spLocks noGrp="1"/>
          </p:cNvSpPr>
          <p:nvPr>
            <p:ph sz="quarter" idx="19"/>
          </p:nvPr>
        </p:nvSpPr>
        <p:spPr>
          <a:xfrm>
            <a:off x="304800" y="4125225"/>
            <a:ext cx="3886200" cy="381000"/>
          </a:xfrm>
        </p:spPr>
        <p:txBody>
          <a:bodyPr/>
          <a:lstStyle/>
          <a:p>
            <a:r>
              <a:rPr lang="en-US" sz="2600" dirty="0"/>
              <a:t>Accumulated Depreciation</a:t>
            </a:r>
            <a:endParaRPr lang="en-IN" sz="2600" dirty="0"/>
          </a:p>
        </p:txBody>
      </p:sp>
      <p:sp>
        <p:nvSpPr>
          <p:cNvPr id="15" name="Content Placeholder 14"/>
          <p:cNvSpPr>
            <a:spLocks noGrp="1"/>
          </p:cNvSpPr>
          <p:nvPr>
            <p:ph sz="quarter" idx="25"/>
          </p:nvPr>
        </p:nvSpPr>
        <p:spPr>
          <a:xfrm>
            <a:off x="5029200" y="4138246"/>
            <a:ext cx="3200400" cy="372874"/>
          </a:xfrm>
        </p:spPr>
        <p:txBody>
          <a:bodyPr/>
          <a:lstStyle/>
          <a:p>
            <a:r>
              <a:rPr lang="en-US" sz="2600" dirty="0"/>
              <a:t>Balance sheet (credit)</a:t>
            </a:r>
            <a:endParaRPr lang="en-IN" sz="2600" dirty="0"/>
          </a:p>
        </p:txBody>
      </p:sp>
      <p:sp>
        <p:nvSpPr>
          <p:cNvPr id="10" name="Content Placeholder 9"/>
          <p:cNvSpPr>
            <a:spLocks noGrp="1"/>
          </p:cNvSpPr>
          <p:nvPr>
            <p:ph sz="quarter" idx="20"/>
          </p:nvPr>
        </p:nvSpPr>
        <p:spPr>
          <a:xfrm>
            <a:off x="304800" y="4658625"/>
            <a:ext cx="2514600" cy="381699"/>
          </a:xfrm>
        </p:spPr>
        <p:txBody>
          <a:bodyPr/>
          <a:lstStyle/>
          <a:p>
            <a:r>
              <a:rPr lang="en-US" sz="2600" dirty="0"/>
              <a:t>Service Revenue</a:t>
            </a:r>
            <a:endParaRPr lang="en-IN" sz="2600" dirty="0"/>
          </a:p>
        </p:txBody>
      </p:sp>
      <p:sp>
        <p:nvSpPr>
          <p:cNvPr id="16" name="Content Placeholder 15"/>
          <p:cNvSpPr>
            <a:spLocks noGrp="1"/>
          </p:cNvSpPr>
          <p:nvPr>
            <p:ph sz="quarter" idx="26"/>
          </p:nvPr>
        </p:nvSpPr>
        <p:spPr>
          <a:xfrm>
            <a:off x="5029200" y="4668564"/>
            <a:ext cx="3733800" cy="380369"/>
          </a:xfrm>
        </p:spPr>
        <p:txBody>
          <a:bodyPr/>
          <a:lstStyle/>
          <a:p>
            <a:r>
              <a:rPr lang="en-US" sz="2600" dirty="0"/>
              <a:t>Income statement (credit)</a:t>
            </a:r>
            <a:endParaRPr lang="en-IN" sz="2600" dirty="0"/>
          </a:p>
        </p:txBody>
      </p:sp>
      <p:sp>
        <p:nvSpPr>
          <p:cNvPr id="11" name="Content Placeholder 10"/>
          <p:cNvSpPr>
            <a:spLocks noGrp="1"/>
          </p:cNvSpPr>
          <p:nvPr>
            <p:ph sz="quarter" idx="21"/>
          </p:nvPr>
        </p:nvSpPr>
        <p:spPr>
          <a:xfrm>
            <a:off x="313267" y="5192025"/>
            <a:ext cx="2582333" cy="432920"/>
          </a:xfrm>
        </p:spPr>
        <p:txBody>
          <a:bodyPr/>
          <a:lstStyle/>
          <a:p>
            <a:r>
              <a:rPr lang="en-US" sz="2600" dirty="0"/>
              <a:t>Accounts Payable</a:t>
            </a:r>
            <a:endParaRPr lang="en-IN" sz="2600" dirty="0"/>
          </a:p>
        </p:txBody>
      </p:sp>
      <p:sp>
        <p:nvSpPr>
          <p:cNvPr id="17" name="Content Placeholder 16"/>
          <p:cNvSpPr>
            <a:spLocks noGrp="1"/>
          </p:cNvSpPr>
          <p:nvPr>
            <p:ph sz="quarter" idx="27"/>
          </p:nvPr>
        </p:nvSpPr>
        <p:spPr>
          <a:xfrm>
            <a:off x="5029200" y="5219631"/>
            <a:ext cx="3352800" cy="399551"/>
          </a:xfrm>
        </p:spPr>
        <p:txBody>
          <a:bodyPr/>
          <a:lstStyle/>
          <a:p>
            <a:r>
              <a:rPr lang="en-US" sz="2600" dirty="0"/>
              <a:t>Balance sheet (credit)</a:t>
            </a:r>
            <a:endParaRPr lang="en-IN" sz="2600" dirty="0"/>
          </a:p>
        </p:txBody>
      </p:sp>
      <p:sp>
        <p:nvSpPr>
          <p:cNvPr id="12" name="Content Placeholder 11"/>
          <p:cNvSpPr>
            <a:spLocks noGrp="1"/>
          </p:cNvSpPr>
          <p:nvPr>
            <p:ph sz="quarter" idx="22"/>
          </p:nvPr>
        </p:nvSpPr>
        <p:spPr>
          <a:xfrm>
            <a:off x="313266" y="5715800"/>
            <a:ext cx="4030133" cy="437950"/>
          </a:xfrm>
        </p:spPr>
        <p:txBody>
          <a:bodyPr/>
          <a:lstStyle/>
          <a:p>
            <a:r>
              <a:rPr lang="en-US" sz="2600" dirty="0"/>
              <a:t>Salaries and Wages Expense</a:t>
            </a:r>
            <a:endParaRPr lang="en-IN" sz="2600" dirty="0"/>
          </a:p>
        </p:txBody>
      </p:sp>
      <p:sp>
        <p:nvSpPr>
          <p:cNvPr id="18" name="Content Placeholder 17"/>
          <p:cNvSpPr>
            <a:spLocks noGrp="1"/>
          </p:cNvSpPr>
          <p:nvPr>
            <p:ph sz="quarter" idx="28"/>
          </p:nvPr>
        </p:nvSpPr>
        <p:spPr>
          <a:xfrm>
            <a:off x="5029200" y="5752698"/>
            <a:ext cx="3674534" cy="401052"/>
          </a:xfrm>
        </p:spPr>
        <p:txBody>
          <a:bodyPr/>
          <a:lstStyle/>
          <a:p>
            <a:r>
              <a:rPr lang="en-US" sz="2600" dirty="0"/>
              <a:t>Income statement (debit)</a:t>
            </a:r>
            <a:endParaRPr lang="en-IN" sz="26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18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2367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xEl>
                                              <p:pRg st="0" end="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3" grpId="0" build="p"/>
      <p:bldP spid="8" grpId="0" build="p"/>
      <p:bldP spid="14" grpId="0" build="p"/>
      <p:bldP spid="9" grpId="0" build="p"/>
      <p:bldP spid="15" grpId="0" build="p"/>
      <p:bldP spid="10" grpId="0" build="p"/>
      <p:bldP spid="16" grpId="0" build="p"/>
      <p:bldP spid="11" grpId="0" build="p"/>
      <p:bldP spid="17" grpId="0" build="p"/>
      <p:bldP spid="12" grpId="0" build="p"/>
      <p:bldP spid="18"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51574"/>
          </a:xfrm>
        </p:spPr>
        <p:txBody>
          <a:bodyPr/>
          <a:lstStyle/>
          <a:p>
            <a:r>
              <a:rPr lang="en-US" b="1" dirty="0">
                <a:latin typeface="Calibri" panose="020F0502020204030204" pitchFamily="34" charset="0"/>
                <a:ea typeface="Source Sans Pro" charset="0"/>
                <a:cs typeface="Calibri" panose="020F0502020204030204" pitchFamily="34" charset="0"/>
              </a:rPr>
              <a:t>Closing the Books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sp>
        <p:nvSpPr>
          <p:cNvPr id="6" name="Content Placeholder 5"/>
          <p:cNvSpPr>
            <a:spLocks noGrp="1"/>
          </p:cNvSpPr>
          <p:nvPr>
            <p:ph sz="quarter" idx="16"/>
          </p:nvPr>
        </p:nvSpPr>
        <p:spPr>
          <a:xfrm>
            <a:off x="304800" y="1717964"/>
            <a:ext cx="8377382" cy="849745"/>
          </a:xfrm>
        </p:spPr>
        <p:txBody>
          <a:bodyPr/>
          <a:lstStyle/>
          <a:p>
            <a:r>
              <a:rPr lang="en-US" dirty="0"/>
              <a:t>At the end of the accounting period, the company makes the accounts ready for the next period.</a:t>
            </a:r>
            <a:endParaRPr lang="en-US" altLang="en-US" sz="2400" dirty="0"/>
          </a:p>
        </p:txBody>
      </p:sp>
      <p:pic>
        <p:nvPicPr>
          <p:cNvPr id="9" name="Content Placeholder 8" descr="The continuum shows steps involved in accounting cycle: Analyze, Journalize, Post, Trial Balance, Adjusting Entries, Adjusted Trial Balance, Financial Statements, Closing Entries (highlighted) and Post-Closing Trial Balance (highlighted)."/>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461680" y="2982225"/>
            <a:ext cx="8201391" cy="2087401"/>
          </a:xfrm>
        </p:spPr>
      </p:pic>
      <p:sp>
        <p:nvSpPr>
          <p:cNvPr id="4" name="Slide Number Placeholder 3"/>
          <p:cNvSpPr>
            <a:spLocks noGrp="1"/>
          </p:cNvSpPr>
          <p:nvPr>
            <p:ph type="sldNum" sz="quarter" idx="10"/>
          </p:nvPr>
        </p:nvSpPr>
        <p:spPr/>
        <p:txBody>
          <a:bodyPr/>
          <a:lstStyle/>
          <a:p>
            <a:fld id="{67B19427-F580-D146-B60E-4CADEE75497F}" type="slidenum">
              <a:rPr lang="en-US" smtClean="0"/>
              <a:pPr/>
              <a:t>19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55493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
          <p:cNvSpPr>
            <a:spLocks noGrp="1"/>
          </p:cNvSpPr>
          <p:nvPr>
            <p:ph type="title"/>
          </p:nvPr>
        </p:nvSpPr>
        <p:spPr>
          <a:xfrm>
            <a:off x="304800" y="762001"/>
            <a:ext cx="8534400" cy="685799"/>
          </a:xfrm>
          <a:prstGeom prst="rect">
            <a:avLst/>
          </a:prstGeom>
        </p:spPr>
        <p:txBody>
          <a:bodyPr/>
          <a:lstStyle/>
          <a:p>
            <a:r>
              <a:rPr lang="en-US" b="1" dirty="0">
                <a:solidFill>
                  <a:schemeClr val="accent1"/>
                </a:solidFill>
                <a:ea typeface="Source Sans Pro" charset="0"/>
              </a:rPr>
              <a:t>Chapter Outline</a:t>
            </a:r>
            <a:endParaRPr lang="en-US" sz="2400" dirty="0">
              <a:solidFill>
                <a:schemeClr val="accent1"/>
              </a:solidFill>
            </a:endParaRPr>
          </a:p>
        </p:txBody>
      </p:sp>
      <p:sp>
        <p:nvSpPr>
          <p:cNvPr id="4" name="COBBL"/>
          <p:cNvSpPr>
            <a:spLocks noGrp="1"/>
          </p:cNvSpPr>
          <p:nvPr>
            <p:ph sz="quarter" idx="16"/>
          </p:nvPr>
        </p:nvSpPr>
        <p:spPr>
          <a:xfrm>
            <a:off x="304800" y="1752600"/>
            <a:ext cx="8305800" cy="3962400"/>
          </a:xfrm>
        </p:spPr>
        <p:txBody>
          <a:bodyPr/>
          <a:lstStyle/>
          <a:p>
            <a:pPr marL="0" lvl="1" indent="0">
              <a:lnSpc>
                <a:spcPct val="100000"/>
              </a:lnSpc>
              <a:spcBef>
                <a:spcPts val="1200"/>
              </a:spcBef>
              <a:buNone/>
            </a:pPr>
            <a:r>
              <a:rPr lang="en-US" sz="2800" b="1" dirty="0">
                <a:solidFill>
                  <a:schemeClr val="accent2"/>
                </a:solidFill>
                <a:latin typeface="Calibri" panose="020F0502020204030204" pitchFamily="34" charset="0"/>
              </a:rPr>
              <a:t>Learning Objectives</a:t>
            </a:r>
          </a:p>
          <a:p>
            <a:pPr marL="0" indent="0">
              <a:lnSpc>
                <a:spcPct val="100000"/>
              </a:lnSpc>
              <a:spcBef>
                <a:spcPts val="1200"/>
              </a:spcBef>
              <a:buNone/>
            </a:pPr>
            <a:r>
              <a:rPr lang="en-US" b="1" dirty="0">
                <a:solidFill>
                  <a:schemeClr val="accent2"/>
                </a:solidFill>
                <a:latin typeface="Calibri" panose="020F0502020204030204" pitchFamily="34" charset="0"/>
              </a:rPr>
              <a:t>L</a:t>
            </a:r>
            <a:r>
              <a:rPr lang="en-US" sz="100" b="1" dirty="0">
                <a:solidFill>
                  <a:schemeClr val="accent2"/>
                </a:solidFill>
                <a:latin typeface="Calibri" panose="020F0502020204030204" pitchFamily="34" charset="0"/>
              </a:rPr>
              <a:t> </a:t>
            </a:r>
            <a:r>
              <a:rPr lang="en-US" b="1" dirty="0">
                <a:solidFill>
                  <a:schemeClr val="accent2"/>
                </a:solidFill>
                <a:latin typeface="Calibri" panose="020F0502020204030204" pitchFamily="34" charset="0"/>
              </a:rPr>
              <a:t>O 1</a:t>
            </a:r>
            <a:r>
              <a:rPr lang="en-US" dirty="0">
                <a:solidFill>
                  <a:schemeClr val="accent2"/>
                </a:solidFill>
                <a:latin typeface="Calibri" panose="020F0502020204030204" pitchFamily="34" charset="0"/>
              </a:rPr>
              <a:t> </a:t>
            </a:r>
            <a:r>
              <a:rPr lang="en-US" dirty="0">
                <a:latin typeface="Calibri" panose="020F0502020204030204" pitchFamily="34" charset="0"/>
              </a:rPr>
              <a:t>Prepare a worksheet.</a:t>
            </a:r>
          </a:p>
          <a:p>
            <a:pPr marL="720725" indent="-720725">
              <a:lnSpc>
                <a:spcPct val="100000"/>
              </a:lnSpc>
              <a:spcBef>
                <a:spcPts val="1200"/>
              </a:spcBef>
              <a:buNone/>
              <a:tabLst>
                <a:tab pos="720725" algn="l"/>
              </a:tabLst>
            </a:pPr>
            <a:r>
              <a:rPr lang="en-US" b="1" dirty="0">
                <a:solidFill>
                  <a:schemeClr val="accent2"/>
                </a:solidFill>
                <a:latin typeface="Calibri" panose="020F0502020204030204" pitchFamily="34" charset="0"/>
              </a:rPr>
              <a:t>L</a:t>
            </a:r>
            <a:r>
              <a:rPr lang="en-US" sz="100" b="1" dirty="0">
                <a:solidFill>
                  <a:schemeClr val="accent2"/>
                </a:solidFill>
                <a:latin typeface="Calibri" panose="020F0502020204030204" pitchFamily="34" charset="0"/>
              </a:rPr>
              <a:t> </a:t>
            </a:r>
            <a:r>
              <a:rPr lang="en-US" b="1" dirty="0">
                <a:solidFill>
                  <a:schemeClr val="accent2"/>
                </a:solidFill>
                <a:latin typeface="Calibri" panose="020F0502020204030204" pitchFamily="34" charset="0"/>
              </a:rPr>
              <a:t>O 2</a:t>
            </a:r>
            <a:r>
              <a:rPr lang="en-US" dirty="0">
                <a:solidFill>
                  <a:schemeClr val="accent2"/>
                </a:solidFill>
                <a:latin typeface="Calibri" panose="020F0502020204030204" pitchFamily="34" charset="0"/>
              </a:rPr>
              <a:t> </a:t>
            </a:r>
            <a:r>
              <a:rPr lang="en-US" dirty="0">
                <a:latin typeface="Calibri" panose="020F0502020204030204" pitchFamily="34" charset="0"/>
              </a:rPr>
              <a:t>Prepare closing entries and a post-closing trial balance.</a:t>
            </a:r>
          </a:p>
          <a:p>
            <a:pPr marL="720725" indent="-720725">
              <a:lnSpc>
                <a:spcPct val="100000"/>
              </a:lnSpc>
              <a:spcBef>
                <a:spcPts val="1200"/>
              </a:spcBef>
              <a:buNone/>
            </a:pPr>
            <a:r>
              <a:rPr lang="en-US" b="1" dirty="0">
                <a:solidFill>
                  <a:schemeClr val="accent2"/>
                </a:solidFill>
                <a:latin typeface="Calibri" panose="020F0502020204030204" pitchFamily="34" charset="0"/>
              </a:rPr>
              <a:t>L</a:t>
            </a:r>
            <a:r>
              <a:rPr lang="en-US" sz="100" b="1" dirty="0">
                <a:solidFill>
                  <a:schemeClr val="accent2"/>
                </a:solidFill>
                <a:latin typeface="Calibri" panose="020F0502020204030204" pitchFamily="34" charset="0"/>
              </a:rPr>
              <a:t> </a:t>
            </a:r>
            <a:r>
              <a:rPr lang="en-US" b="1" dirty="0">
                <a:solidFill>
                  <a:schemeClr val="accent2"/>
                </a:solidFill>
                <a:latin typeface="Calibri" panose="020F0502020204030204" pitchFamily="34" charset="0"/>
              </a:rPr>
              <a:t>O 3 </a:t>
            </a:r>
            <a:r>
              <a:rPr lang="en-US" dirty="0">
                <a:latin typeface="Calibri" panose="020F0502020204030204" pitchFamily="34" charset="0"/>
              </a:rPr>
              <a:t>Explain the steps in the accounting cycle and how to prepare correcting entries.</a:t>
            </a:r>
          </a:p>
          <a:p>
            <a:pPr marL="0" indent="0">
              <a:lnSpc>
                <a:spcPct val="100000"/>
              </a:lnSpc>
              <a:spcBef>
                <a:spcPts val="1200"/>
              </a:spcBef>
              <a:buNone/>
            </a:pPr>
            <a:r>
              <a:rPr lang="en-US" b="1" dirty="0">
                <a:solidFill>
                  <a:schemeClr val="accent2"/>
                </a:solidFill>
                <a:latin typeface="Calibri" panose="020F0502020204030204" pitchFamily="34" charset="0"/>
              </a:rPr>
              <a:t>L</a:t>
            </a:r>
            <a:r>
              <a:rPr lang="en-US" sz="100" b="1" dirty="0">
                <a:solidFill>
                  <a:schemeClr val="accent2"/>
                </a:solidFill>
                <a:latin typeface="Calibri" panose="020F0502020204030204" pitchFamily="34" charset="0"/>
              </a:rPr>
              <a:t> </a:t>
            </a:r>
            <a:r>
              <a:rPr lang="en-US" b="1" dirty="0">
                <a:solidFill>
                  <a:schemeClr val="accent2"/>
                </a:solidFill>
                <a:latin typeface="Calibri" panose="020F0502020204030204" pitchFamily="34" charset="0"/>
              </a:rPr>
              <a:t>O 4 </a:t>
            </a:r>
            <a:r>
              <a:rPr lang="en-US" dirty="0">
                <a:latin typeface="Calibri" panose="020F0502020204030204" pitchFamily="34" charset="0"/>
              </a:rPr>
              <a:t>Identify the sections of a classified balance sheet.</a:t>
            </a:r>
          </a:p>
        </p:txBody>
      </p:sp>
      <p:sp>
        <p:nvSpPr>
          <p:cNvPr id="5" name="Slide Number Placeholder"/>
          <p:cNvSpPr>
            <a:spLocks noGrp="1"/>
          </p:cNvSpPr>
          <p:nvPr>
            <p:ph type="sldNum" sz="quarter" idx="10"/>
          </p:nvPr>
        </p:nvSpPr>
        <p:spPr/>
        <p:txBody>
          <a:bodyPr/>
          <a:lstStyle/>
          <a:p>
            <a:fld id="{67B19427-F580-D146-B60E-4CADEE75497F}" type="slidenum">
              <a:rPr lang="en-US" smtClean="0"/>
              <a:t>2</a:t>
            </a:fld>
            <a:endParaRPr lang="en-US"/>
          </a:p>
        </p:txBody>
      </p:sp>
      <p:sp>
        <p:nvSpPr>
          <p:cNvPr id="6" name="Footer Placeholder"/>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1663153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Closing the Books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sp>
        <p:nvSpPr>
          <p:cNvPr id="6" name="Content Placeholder 5"/>
          <p:cNvSpPr>
            <a:spLocks noGrp="1"/>
          </p:cNvSpPr>
          <p:nvPr>
            <p:ph sz="quarter" idx="16"/>
          </p:nvPr>
        </p:nvSpPr>
        <p:spPr>
          <a:xfrm>
            <a:off x="304800" y="1752600"/>
            <a:ext cx="3886200" cy="2438400"/>
          </a:xfrm>
        </p:spPr>
        <p:txBody>
          <a:bodyPr/>
          <a:lstStyle/>
          <a:p>
            <a:pPr algn="ctr" fontAlgn="b"/>
            <a:r>
              <a:rPr lang="en-US" sz="2600" b="1" dirty="0">
                <a:solidFill>
                  <a:schemeClr val="accent2"/>
                </a:solidFill>
                <a:latin typeface="Calibri" panose="020F0502020204030204" pitchFamily="34" charset="0"/>
              </a:rPr>
              <a:t>Temporary </a:t>
            </a:r>
          </a:p>
          <a:p>
            <a:pPr fontAlgn="b"/>
            <a:r>
              <a:rPr lang="en-US" sz="2600" b="1" dirty="0">
                <a:solidFill>
                  <a:schemeClr val="accent2"/>
                </a:solidFill>
                <a:latin typeface="Calibri" panose="020F0502020204030204" pitchFamily="34" charset="0"/>
              </a:rPr>
              <a:t>These accounts are closed</a:t>
            </a:r>
          </a:p>
          <a:p>
            <a:pPr fontAlgn="b"/>
            <a:r>
              <a:rPr lang="en-US" sz="2600" b="1" dirty="0"/>
              <a:t>All revenue accounts</a:t>
            </a:r>
          </a:p>
          <a:p>
            <a:pPr fontAlgn="b"/>
            <a:r>
              <a:rPr lang="en-US" sz="2600" b="1" dirty="0"/>
              <a:t>All expense accounts</a:t>
            </a:r>
          </a:p>
          <a:p>
            <a:pPr fontAlgn="b"/>
            <a:r>
              <a:rPr lang="en-US" sz="2600" b="1" dirty="0"/>
              <a:t>Owner's drawing account</a:t>
            </a:r>
            <a:endParaRPr lang="en-US" sz="2600" b="1" dirty="0">
              <a:solidFill>
                <a:srgbClr val="990000"/>
              </a:solidFill>
              <a:latin typeface="Calibri" panose="020F0502020204030204" pitchFamily="34" charset="0"/>
            </a:endParaRPr>
          </a:p>
        </p:txBody>
      </p:sp>
      <p:sp>
        <p:nvSpPr>
          <p:cNvPr id="7" name="Content Placeholder 6"/>
          <p:cNvSpPr>
            <a:spLocks noGrp="1"/>
          </p:cNvSpPr>
          <p:nvPr>
            <p:ph sz="quarter" idx="17"/>
          </p:nvPr>
        </p:nvSpPr>
        <p:spPr>
          <a:xfrm>
            <a:off x="4572000" y="1752599"/>
            <a:ext cx="4360985" cy="2438401"/>
          </a:xfrm>
        </p:spPr>
        <p:txBody>
          <a:bodyPr/>
          <a:lstStyle/>
          <a:p>
            <a:pPr algn="ctr" fontAlgn="b"/>
            <a:r>
              <a:rPr lang="en-US" sz="2600" b="1" dirty="0">
                <a:solidFill>
                  <a:schemeClr val="accent2"/>
                </a:solidFill>
                <a:latin typeface="Calibri" panose="020F0502020204030204" pitchFamily="34" charset="0"/>
              </a:rPr>
              <a:t>Permanent</a:t>
            </a:r>
          </a:p>
          <a:p>
            <a:pPr fontAlgn="b"/>
            <a:r>
              <a:rPr lang="en-US" sz="2600" b="1" dirty="0">
                <a:solidFill>
                  <a:schemeClr val="accent2"/>
                </a:solidFill>
                <a:latin typeface="Calibri" panose="020F0502020204030204" pitchFamily="34" charset="0"/>
              </a:rPr>
              <a:t>These accounts are not closed</a:t>
            </a:r>
          </a:p>
          <a:p>
            <a:pPr fontAlgn="b"/>
            <a:r>
              <a:rPr lang="en-US" sz="2600" b="1" dirty="0"/>
              <a:t>All asset accounts</a:t>
            </a:r>
          </a:p>
          <a:p>
            <a:pPr fontAlgn="b"/>
            <a:r>
              <a:rPr lang="en-US" sz="2600" b="1" dirty="0"/>
              <a:t>All liability accounts</a:t>
            </a:r>
          </a:p>
          <a:p>
            <a:pPr fontAlgn="b"/>
            <a:r>
              <a:rPr lang="en-US" sz="2600" b="1" dirty="0"/>
              <a:t>Owner's capital account</a:t>
            </a:r>
            <a:endParaRPr lang="en-US" sz="2600" b="1" dirty="0">
              <a:solidFill>
                <a:srgbClr val="990000"/>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67B19427-F580-D146-B60E-4CADEE75497F}" type="slidenum">
              <a:rPr lang="en-US" smtClean="0"/>
              <a:pPr/>
              <a:t>20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699533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Preparing Closing Entries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sp>
        <p:nvSpPr>
          <p:cNvPr id="6" name="Content Placeholder 5"/>
          <p:cNvSpPr>
            <a:spLocks noGrp="1"/>
          </p:cNvSpPr>
          <p:nvPr>
            <p:ph sz="quarter" idx="16"/>
          </p:nvPr>
        </p:nvSpPr>
        <p:spPr>
          <a:xfrm>
            <a:off x="304800" y="1752600"/>
            <a:ext cx="8534400" cy="1905000"/>
          </a:xfrm>
        </p:spPr>
        <p:txBody>
          <a:bodyPr/>
          <a:lstStyle/>
          <a:p>
            <a:pPr marL="0" lvl="2" indent="0">
              <a:spcBef>
                <a:spcPts val="1000"/>
              </a:spcBef>
              <a:buClr>
                <a:srgbClr val="990000"/>
              </a:buClr>
              <a:buSzPct val="100000"/>
              <a:buNone/>
            </a:pPr>
            <a:r>
              <a:rPr lang="en-US" altLang="en-US" sz="2800" b="1" dirty="0">
                <a:solidFill>
                  <a:srgbClr val="0000CC"/>
                </a:solidFill>
              </a:rPr>
              <a:t>Closing entries </a:t>
            </a:r>
            <a:r>
              <a:rPr lang="en-US" altLang="en-US" sz="2800" dirty="0"/>
              <a:t>formally recognize in the ledger the transfer of:</a:t>
            </a:r>
          </a:p>
          <a:p>
            <a:pPr marL="291600" lvl="2" indent="-291600">
              <a:spcBef>
                <a:spcPts val="1000"/>
              </a:spcBef>
              <a:buClr>
                <a:schemeClr val="accent2"/>
              </a:buClr>
              <a:buSzPct val="100000"/>
            </a:pPr>
            <a:r>
              <a:rPr lang="en-US" altLang="en-US" sz="2800" dirty="0"/>
              <a:t>Net income (or net loss) to owner’s capital.</a:t>
            </a:r>
          </a:p>
          <a:p>
            <a:pPr marL="291600" lvl="2" indent="-291600">
              <a:spcBef>
                <a:spcPts val="1000"/>
              </a:spcBef>
              <a:buClr>
                <a:schemeClr val="accent2"/>
              </a:buClr>
              <a:buSzPct val="100000"/>
            </a:pPr>
            <a:r>
              <a:rPr lang="en-US" altLang="en-US" sz="2800" dirty="0"/>
              <a:t>Owner’s drawings to owner’s capital.</a:t>
            </a:r>
          </a:p>
        </p:txBody>
      </p:sp>
      <p:sp>
        <p:nvSpPr>
          <p:cNvPr id="8" name="Content Placeholder 7"/>
          <p:cNvSpPr>
            <a:spLocks noGrp="1"/>
          </p:cNvSpPr>
          <p:nvPr>
            <p:ph sz="quarter" idx="18"/>
          </p:nvPr>
        </p:nvSpPr>
        <p:spPr>
          <a:xfrm>
            <a:off x="313267" y="3886200"/>
            <a:ext cx="8534400" cy="1371600"/>
          </a:xfrm>
        </p:spPr>
        <p:txBody>
          <a:bodyPr/>
          <a:lstStyle/>
          <a:p>
            <a:pPr marL="0" lvl="2" indent="0">
              <a:spcBef>
                <a:spcPts val="1000"/>
              </a:spcBef>
              <a:buClr>
                <a:srgbClr val="990000"/>
              </a:buClr>
              <a:buSzPct val="100000"/>
              <a:buNone/>
            </a:pPr>
            <a:r>
              <a:rPr lang="en-US" altLang="en-US" sz="2800" dirty="0"/>
              <a:t>Produce a zero balance in each temporary account.</a:t>
            </a:r>
          </a:p>
          <a:p>
            <a:pPr marL="0" lvl="2" indent="0">
              <a:spcBef>
                <a:spcPts val="1000"/>
              </a:spcBef>
              <a:buClr>
                <a:srgbClr val="990000"/>
              </a:buClr>
              <a:buSzPct val="100000"/>
              <a:buNone/>
            </a:pPr>
            <a:r>
              <a:rPr lang="en-US" altLang="en-US" sz="2800" dirty="0"/>
              <a:t>Companies generally journalize and post closing entries only at end of the annual accounting period.</a:t>
            </a:r>
          </a:p>
        </p:txBody>
      </p:sp>
      <p:sp>
        <p:nvSpPr>
          <p:cNvPr id="4" name="Slide Number Placeholder 3"/>
          <p:cNvSpPr>
            <a:spLocks noGrp="1"/>
          </p:cNvSpPr>
          <p:nvPr>
            <p:ph type="sldNum" sz="quarter" idx="10"/>
          </p:nvPr>
        </p:nvSpPr>
        <p:spPr/>
        <p:txBody>
          <a:bodyPr/>
          <a:lstStyle/>
          <a:p>
            <a:fld id="{67B19427-F580-D146-B60E-4CADEE75497F}" type="slidenum">
              <a:rPr lang="en-US" smtClean="0"/>
              <a:pPr/>
              <a:t>21</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899986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0973"/>
          </a:xfrm>
        </p:spPr>
        <p:txBody>
          <a:bodyPr/>
          <a:lstStyle/>
          <a:p>
            <a:r>
              <a:rPr lang="en-US" b="1" dirty="0">
                <a:latin typeface="Calibri" panose="020F0502020204030204" pitchFamily="34" charset="0"/>
                <a:ea typeface="Source Sans Pro" charset="0"/>
                <a:cs typeface="Calibri" panose="020F0502020204030204" pitchFamily="34" charset="0"/>
              </a:rPr>
              <a:t>Preparing Closing Entries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pic>
        <p:nvPicPr>
          <p:cNvPr id="9" name="Content Placeholder 8" descr="An illustration displays a diagram of the closing process. The first step is to close revenues to income summary, in which the revenues account is debited to remove the individual revenues, and the amount is added to income summary as a credit. The second step is to close expenses to income summary, in which the expense accounts are credited to remove the individual expenses, and the amount reduces income summary as a debit. The third step is to close income summary to owner's capital, in which the income summary account is debited to remove the balance, and the amount is added to owner's capital as a credit. The last step is to close owner's drawings to owner's capital, in which the balance of owner's drawings is credited to remove the drawings, and the amount reduces owner's capital as a debit. "/>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514150" y="1828800"/>
            <a:ext cx="8248947" cy="4160974"/>
          </a:xfrm>
        </p:spPr>
      </p:pic>
      <p:sp>
        <p:nvSpPr>
          <p:cNvPr id="8" name="Content Placeholder 7"/>
          <p:cNvSpPr>
            <a:spLocks noGrp="1"/>
          </p:cNvSpPr>
          <p:nvPr>
            <p:ph sz="quarter" idx="18"/>
          </p:nvPr>
        </p:nvSpPr>
        <p:spPr>
          <a:xfrm>
            <a:off x="313267" y="3886200"/>
            <a:ext cx="2963333" cy="2362199"/>
          </a:xfrm>
        </p:spPr>
        <p:txBody>
          <a:bodyPr/>
          <a:lstStyle/>
          <a:p>
            <a:r>
              <a:rPr lang="en-US" sz="1800" b="1" dirty="0"/>
              <a:t>Key:</a:t>
            </a:r>
          </a:p>
          <a:p>
            <a:pPr marL="403200" indent="-403200">
              <a:spcBef>
                <a:spcPts val="500"/>
              </a:spcBef>
              <a:buClr>
                <a:schemeClr val="accent2"/>
              </a:buClr>
              <a:buFont typeface="+mj-lt"/>
              <a:buAutoNum type="arabicPeriod"/>
            </a:pPr>
            <a:r>
              <a:rPr lang="en-US" sz="1600" dirty="0"/>
              <a:t>Close Revenues to Income Summary.</a:t>
            </a:r>
          </a:p>
          <a:p>
            <a:pPr marL="403200" indent="-403200">
              <a:spcBef>
                <a:spcPts val="500"/>
              </a:spcBef>
              <a:buClr>
                <a:schemeClr val="accent2"/>
              </a:buClr>
              <a:buFont typeface="+mj-lt"/>
              <a:buAutoNum type="arabicPeriod"/>
            </a:pPr>
            <a:r>
              <a:rPr lang="en-US" sz="1600" dirty="0"/>
              <a:t>Close Expenses to Income Summary.</a:t>
            </a:r>
          </a:p>
          <a:p>
            <a:pPr marL="403200" indent="-403200">
              <a:spcBef>
                <a:spcPts val="500"/>
              </a:spcBef>
              <a:buClr>
                <a:schemeClr val="accent2"/>
              </a:buClr>
              <a:buFont typeface="+mj-lt"/>
              <a:buAutoNum type="arabicPeriod"/>
            </a:pPr>
            <a:r>
              <a:rPr lang="en-US" sz="1600" dirty="0"/>
              <a:t>Close Income Summary to Owner’s Capital.</a:t>
            </a:r>
          </a:p>
          <a:p>
            <a:pPr marL="403200" indent="-403200">
              <a:spcBef>
                <a:spcPts val="500"/>
              </a:spcBef>
              <a:buClr>
                <a:schemeClr val="accent2"/>
              </a:buClr>
              <a:buFont typeface="+mj-lt"/>
              <a:buAutoNum type="arabicPeriod"/>
            </a:pPr>
            <a:r>
              <a:rPr lang="en-US" sz="1600" dirty="0"/>
              <a:t>Close Owner’s Drawings to Owner’s Capital.</a:t>
            </a:r>
          </a:p>
        </p:txBody>
      </p:sp>
      <p:sp>
        <p:nvSpPr>
          <p:cNvPr id="4" name="Slide Number Placeholder 3"/>
          <p:cNvSpPr>
            <a:spLocks noGrp="1"/>
          </p:cNvSpPr>
          <p:nvPr>
            <p:ph type="sldNum" sz="quarter" idx="10"/>
          </p:nvPr>
        </p:nvSpPr>
        <p:spPr/>
        <p:txBody>
          <a:bodyPr/>
          <a:lstStyle/>
          <a:p>
            <a:fld id="{67B19427-F580-D146-B60E-4CADEE75497F}" type="slidenum">
              <a:rPr lang="en-US" smtClean="0"/>
              <a:pPr/>
              <a:t>22</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2515851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25474"/>
          </a:xfrm>
        </p:spPr>
        <p:txBody>
          <a:bodyPr>
            <a:noAutofit/>
          </a:bodyPr>
          <a:lstStyle/>
          <a:p>
            <a:r>
              <a:rPr lang="en-US" b="1" dirty="0">
                <a:latin typeface="Calibri" panose="020F0502020204030204" pitchFamily="34" charset="0"/>
                <a:ea typeface="Source Sans Pro" charset="0"/>
                <a:cs typeface="Calibri" panose="020F0502020204030204" pitchFamily="34" charset="0"/>
              </a:rPr>
              <a:t>Closing Entries Illustrated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graphicFrame>
        <p:nvGraphicFramePr>
          <p:cNvPr id="8" name="Content Placeholder 7" descr="Table is accessible to screenreaders"/>
          <p:cNvGraphicFramePr>
            <a:graphicFrameLocks noGrp="1"/>
          </p:cNvGraphicFramePr>
          <p:nvPr>
            <p:ph sz="quarter" idx="16"/>
            <p:extLst>
              <p:ext uri="{D42A27DB-BD31-4B8C-83A1-F6EECF244321}">
                <p14:modId xmlns:p14="http://schemas.microsoft.com/office/powerpoint/2010/main" val="2484699313"/>
              </p:ext>
            </p:extLst>
          </p:nvPr>
        </p:nvGraphicFramePr>
        <p:xfrm>
          <a:off x="457200" y="1752601"/>
          <a:ext cx="8000999" cy="429429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4613814"/>
                    </a:ext>
                  </a:extLst>
                </a:gridCol>
                <a:gridCol w="4020796">
                  <a:extLst>
                    <a:ext uri="{9D8B030D-6E8A-4147-A177-3AD203B41FA5}">
                      <a16:colId xmlns:a16="http://schemas.microsoft.com/office/drawing/2014/main" val="1302478455"/>
                    </a:ext>
                  </a:extLst>
                </a:gridCol>
                <a:gridCol w="897308">
                  <a:extLst>
                    <a:ext uri="{9D8B030D-6E8A-4147-A177-3AD203B41FA5}">
                      <a16:colId xmlns:a16="http://schemas.microsoft.com/office/drawing/2014/main" val="2652063698"/>
                    </a:ext>
                  </a:extLst>
                </a:gridCol>
                <a:gridCol w="972084">
                  <a:extLst>
                    <a:ext uri="{9D8B030D-6E8A-4147-A177-3AD203B41FA5}">
                      <a16:colId xmlns:a16="http://schemas.microsoft.com/office/drawing/2014/main" val="626100512"/>
                    </a:ext>
                  </a:extLst>
                </a:gridCol>
                <a:gridCol w="1196411">
                  <a:extLst>
                    <a:ext uri="{9D8B030D-6E8A-4147-A177-3AD203B41FA5}">
                      <a16:colId xmlns:a16="http://schemas.microsoft.com/office/drawing/2014/main" val="1683759369"/>
                    </a:ext>
                  </a:extLst>
                </a:gridCol>
              </a:tblGrid>
              <a:tr h="220668">
                <a:tc>
                  <a:txBody>
                    <a:bodyPr/>
                    <a:lstStyle/>
                    <a:p>
                      <a:endParaRPr lang="en-IN" sz="1800" dirty="0"/>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u="none" strike="noStrike" dirty="0">
                          <a:solidFill>
                            <a:schemeClr val="bg2"/>
                          </a:solidFill>
                          <a:effectLst/>
                        </a:rPr>
                        <a:t>General Journal</a:t>
                      </a:r>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b="1" i="0" u="none" strike="noStrike" dirty="0">
                          <a:solidFill>
                            <a:schemeClr val="bg2"/>
                          </a:solidFill>
                          <a:effectLst/>
                          <a:latin typeface="+mn-lt"/>
                        </a:rPr>
                        <a:t>Page</a:t>
                      </a:r>
                      <a:r>
                        <a:rPr lang="en-US" sz="1800" b="1" i="0" u="none" strike="noStrike" baseline="0" dirty="0">
                          <a:solidFill>
                            <a:schemeClr val="bg2"/>
                          </a:solidFill>
                          <a:effectLst/>
                          <a:latin typeface="+mn-lt"/>
                        </a:rPr>
                        <a:t> J3</a:t>
                      </a:r>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5379648"/>
                  </a:ext>
                </a:extLst>
              </a:tr>
              <a:tr h="248251">
                <a:tc>
                  <a:txBody>
                    <a:bodyPr/>
                    <a:lstStyle/>
                    <a:p>
                      <a:pPr algn="ctr" fontAlgn="b"/>
                      <a:r>
                        <a:rPr lang="en-US" sz="1800" b="1" u="none" strike="noStrike" dirty="0">
                          <a:effectLst/>
                          <a:latin typeface="+mn-lt"/>
                        </a:rPr>
                        <a:t>Date</a:t>
                      </a:r>
                      <a:endParaRPr lang="en-US" sz="1800" b="1" i="0" u="none" strike="noStrike" dirty="0">
                        <a:solidFill>
                          <a:srgbClr val="000000"/>
                        </a:solidFill>
                        <a:effectLst/>
                        <a:latin typeface="+mn-lt"/>
                      </a:endParaRPr>
                    </a:p>
                  </a:txBody>
                  <a:tcPr marL="4233" marR="4233" marT="9144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Account Titles and Explanations</a:t>
                      </a:r>
                      <a:endParaRPr lang="en-US" sz="1800" b="1" i="0" u="none" strike="noStrike" dirty="0">
                        <a:solidFill>
                          <a:srgbClr val="000000"/>
                        </a:solidFill>
                        <a:effectLst/>
                        <a:latin typeface="+mn-lt"/>
                      </a:endParaRPr>
                    </a:p>
                  </a:txBody>
                  <a:tcPr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Ref.</a:t>
                      </a:r>
                      <a:endParaRPr lang="en-US" sz="18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Debit</a:t>
                      </a:r>
                      <a:endParaRPr lang="en-US" sz="18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0" u="none" strike="noStrike" dirty="0">
                          <a:solidFill>
                            <a:srgbClr val="000000"/>
                          </a:solidFill>
                          <a:effectLst/>
                          <a:latin typeface="+mn-lt"/>
                        </a:rPr>
                        <a:t>Credit</a:t>
                      </a:r>
                    </a:p>
                  </a:txBody>
                  <a:tcPr marL="4233" marR="4233" marT="9144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4192126"/>
                  </a:ext>
                </a:extLst>
              </a:tr>
              <a:tr h="333555">
                <a:tc>
                  <a:txBody>
                    <a:bodyPr/>
                    <a:lstStyle/>
                    <a:p>
                      <a:pPr algn="l" fontAlgn="b"/>
                      <a:r>
                        <a:rPr lang="en-US" sz="1800" b="0" i="0" u="none" strike="noStrike" baseline="0" dirty="0">
                          <a:solidFill>
                            <a:srgbClr val="000000"/>
                          </a:solidFill>
                          <a:effectLst/>
                          <a:latin typeface="+mn-lt"/>
                        </a:rPr>
                        <a:t>2020</a:t>
                      </a:r>
                    </a:p>
                    <a:p>
                      <a:pPr algn="l" fontAlgn="b"/>
                      <a:r>
                        <a:rPr lang="en-US" sz="1800" b="0" i="0" u="none" strike="noStrike" baseline="0" dirty="0">
                          <a:solidFill>
                            <a:srgbClr val="000000"/>
                          </a:solidFill>
                          <a:effectLst/>
                          <a:latin typeface="+mn-lt"/>
                        </a:rPr>
                        <a:t>Oct. 31</a:t>
                      </a:r>
                      <a:endParaRPr lang="en-US" sz="1800" b="0" i="0" u="none" strike="noStrike" dirty="0">
                        <a:solidFill>
                          <a:srgbClr val="000000"/>
                        </a:solidFill>
                        <a:effectLst/>
                        <a:latin typeface="+mn-lt"/>
                      </a:endParaRPr>
                    </a:p>
                  </a:txBody>
                  <a:tcPr marL="45720" marT="4233"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r>
                        <a:rPr lang="en-US" sz="1800" dirty="0">
                          <a:latin typeface="+mn-lt"/>
                        </a:rPr>
                        <a:t>Service Revenue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fontAlgn="b"/>
                      <a:r>
                        <a:rPr lang="en-US" sz="1800" b="0" i="0" u="none" strike="noStrike" dirty="0">
                          <a:solidFill>
                            <a:srgbClr val="000000"/>
                          </a:solidFill>
                          <a:effectLst/>
                          <a:latin typeface="+mn-lt"/>
                        </a:rPr>
                        <a:t>400</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r>
                        <a:rPr lang="en-US" sz="1800" kern="1200" dirty="0">
                          <a:solidFill>
                            <a:schemeClr val="dk1"/>
                          </a:solidFill>
                          <a:latin typeface="+mn-lt"/>
                          <a:ea typeface="+mn-ea"/>
                          <a:cs typeface="+mn-cs"/>
                        </a:rPr>
                        <a:t>10,600</a:t>
                      </a: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4019601410"/>
                  </a:ext>
                </a:extLst>
              </a:tr>
              <a:tr h="168055">
                <a:tc>
                  <a:txBody>
                    <a:bodyPr/>
                    <a:lstStyle/>
                    <a:p>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0"/>
                      <a:r>
                        <a:rPr lang="en-US" sz="1800" dirty="0">
                          <a:latin typeface="+mn-lt"/>
                        </a:rPr>
                        <a:t>Income Summary</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350</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10,600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145720464"/>
                  </a:ext>
                </a:extLst>
              </a:tr>
              <a:tr h="168055">
                <a:tc>
                  <a:txBody>
                    <a:bodyPr/>
                    <a:lstStyle/>
                    <a:p>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dirty="0">
                          <a:solidFill>
                            <a:schemeClr val="accent2"/>
                          </a:solidFill>
                          <a:latin typeface="+mn-lt"/>
                        </a:rPr>
                        <a:t>(To close revenue account)</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endParaRPr lang="en-US" sz="1800" b="0" i="0" u="none" strike="noStrike" dirty="0">
                        <a:solidFill>
                          <a:schemeClr val="bg2"/>
                        </a:solidFill>
                        <a:effectLst/>
                        <a:latin typeface="+mn-lt"/>
                      </a:endParaRP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603439115"/>
                  </a:ext>
                </a:extLst>
              </a:tr>
              <a:tr h="275834">
                <a:tc>
                  <a:txBody>
                    <a:bodyPr/>
                    <a:lstStyle/>
                    <a:p>
                      <a:pPr algn="r"/>
                      <a:r>
                        <a:rPr lang="en-US" sz="1800" dirty="0">
                          <a:latin typeface="+mn-lt"/>
                        </a:rPr>
                        <a:t>31</a:t>
                      </a:r>
                    </a:p>
                  </a:txBody>
                  <a:tcPr marL="4233"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800" kern="1200" dirty="0">
                          <a:solidFill>
                            <a:schemeClr val="dk1"/>
                          </a:solidFill>
                          <a:latin typeface="+mn-lt"/>
                          <a:ea typeface="+mn-ea"/>
                          <a:cs typeface="+mn-cs"/>
                        </a:rPr>
                        <a:t>Income</a:t>
                      </a:r>
                      <a:r>
                        <a:rPr lang="en-US" sz="1800" kern="1200" baseline="0" dirty="0">
                          <a:solidFill>
                            <a:schemeClr val="dk1"/>
                          </a:solidFill>
                          <a:latin typeface="+mn-lt"/>
                          <a:ea typeface="+mn-ea"/>
                          <a:cs typeface="+mn-cs"/>
                        </a:rPr>
                        <a:t> Summary</a:t>
                      </a:r>
                      <a:endParaRPr lang="en-US" sz="1800" kern="1200" dirty="0">
                        <a:solidFill>
                          <a:schemeClr val="dk1"/>
                        </a:solidFill>
                        <a:latin typeface="+mn-lt"/>
                        <a:ea typeface="+mn-ea"/>
                        <a:cs typeface="+mn-cs"/>
                      </a:endParaRPr>
                    </a:p>
                  </a:txBody>
                  <a:tcPr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350</a:t>
                      </a:r>
                    </a:p>
                  </a:txBody>
                  <a:tcPr marL="4233"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7,740</a:t>
                      </a:r>
                    </a:p>
                  </a:txBody>
                  <a:tcPr marL="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616022496"/>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0"/>
                      <a:r>
                        <a:rPr lang="en-US" sz="1800" kern="1200" dirty="0">
                          <a:solidFill>
                            <a:schemeClr val="dk1"/>
                          </a:solidFill>
                          <a:latin typeface="+mn-lt"/>
                          <a:ea typeface="+mn-ea"/>
                          <a:cs typeface="+mn-cs"/>
                        </a:rPr>
                        <a:t>Supplies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631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1,500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769253"/>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Depreciation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711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40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910873488"/>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Insurance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722</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8884426"/>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Salaries and Wages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726</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5,200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317602453"/>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Rent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729</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900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419078236"/>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Interest Expense</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905</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771847258"/>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kern="1200" dirty="0">
                          <a:solidFill>
                            <a:schemeClr val="accent2"/>
                          </a:solidFill>
                          <a:latin typeface="+mn-lt"/>
                          <a:ea typeface="+mn-ea"/>
                          <a:cs typeface="+mn-cs"/>
                        </a:rPr>
                        <a:t>(To close expense accounts)</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endParaRPr lang="en-US" sz="1800" kern="1200" dirty="0">
                        <a:solidFill>
                          <a:schemeClr val="bg2"/>
                        </a:solidFill>
                        <a:latin typeface="+mn-lt"/>
                        <a:ea typeface="+mn-ea"/>
                        <a:cs typeface="+mn-cs"/>
                      </a:endParaRP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61643394"/>
                  </a:ext>
                </a:extLst>
              </a:tr>
            </a:tbl>
          </a:graphicData>
        </a:graphic>
      </p:graphicFrame>
      <p:sp>
        <p:nvSpPr>
          <p:cNvPr id="4" name="Slide Number Placeholder 3"/>
          <p:cNvSpPr>
            <a:spLocks noGrp="1"/>
          </p:cNvSpPr>
          <p:nvPr>
            <p:ph type="sldNum" sz="quarter" idx="10"/>
          </p:nvPr>
        </p:nvSpPr>
        <p:spPr/>
        <p:txBody>
          <a:bodyPr/>
          <a:lstStyle/>
          <a:p>
            <a:fld id="{67B19427-F580-D146-B60E-4CADEE75497F}" type="slidenum">
              <a:rPr lang="en-US" smtClean="0"/>
              <a:pPr/>
              <a:t>23</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27115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Closing Entries Illustrated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graphicFrame>
        <p:nvGraphicFramePr>
          <p:cNvPr id="8" name="Content Placeholder 7" descr="Table is accessible to screenreaders"/>
          <p:cNvGraphicFramePr>
            <a:graphicFrameLocks noGrp="1"/>
          </p:cNvGraphicFramePr>
          <p:nvPr>
            <p:ph sz="quarter" idx="16"/>
            <p:extLst>
              <p:ext uri="{D42A27DB-BD31-4B8C-83A1-F6EECF244321}">
                <p14:modId xmlns:p14="http://schemas.microsoft.com/office/powerpoint/2010/main" val="95987237"/>
              </p:ext>
            </p:extLst>
          </p:nvPr>
        </p:nvGraphicFramePr>
        <p:xfrm>
          <a:off x="457200" y="1752600"/>
          <a:ext cx="8000999" cy="2901525"/>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4613814"/>
                    </a:ext>
                  </a:extLst>
                </a:gridCol>
                <a:gridCol w="4020796">
                  <a:extLst>
                    <a:ext uri="{9D8B030D-6E8A-4147-A177-3AD203B41FA5}">
                      <a16:colId xmlns:a16="http://schemas.microsoft.com/office/drawing/2014/main" val="1302478455"/>
                    </a:ext>
                  </a:extLst>
                </a:gridCol>
                <a:gridCol w="897308">
                  <a:extLst>
                    <a:ext uri="{9D8B030D-6E8A-4147-A177-3AD203B41FA5}">
                      <a16:colId xmlns:a16="http://schemas.microsoft.com/office/drawing/2014/main" val="2652063698"/>
                    </a:ext>
                  </a:extLst>
                </a:gridCol>
                <a:gridCol w="972084">
                  <a:extLst>
                    <a:ext uri="{9D8B030D-6E8A-4147-A177-3AD203B41FA5}">
                      <a16:colId xmlns:a16="http://schemas.microsoft.com/office/drawing/2014/main" val="626100512"/>
                    </a:ext>
                  </a:extLst>
                </a:gridCol>
                <a:gridCol w="1196411">
                  <a:extLst>
                    <a:ext uri="{9D8B030D-6E8A-4147-A177-3AD203B41FA5}">
                      <a16:colId xmlns:a16="http://schemas.microsoft.com/office/drawing/2014/main" val="1683759369"/>
                    </a:ext>
                  </a:extLst>
                </a:gridCol>
              </a:tblGrid>
              <a:tr h="220668">
                <a:tc>
                  <a:txBody>
                    <a:bodyPr/>
                    <a:lstStyle/>
                    <a:p>
                      <a:endParaRPr lang="en-IN" sz="1800" dirty="0">
                        <a:solidFill>
                          <a:schemeClr val="accent1"/>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u="none" strike="noStrike" dirty="0">
                          <a:solidFill>
                            <a:schemeClr val="bg2"/>
                          </a:solidFill>
                          <a:effectLst/>
                        </a:rPr>
                        <a:t>General Journal</a:t>
                      </a:r>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b="1" i="0" u="none" strike="noStrike" dirty="0">
                          <a:solidFill>
                            <a:schemeClr val="bg2"/>
                          </a:solidFill>
                          <a:effectLst/>
                          <a:latin typeface="+mn-lt"/>
                        </a:rPr>
                        <a:t>Page</a:t>
                      </a:r>
                      <a:r>
                        <a:rPr lang="en-US" sz="1800" b="1" i="0" u="none" strike="noStrike" baseline="0" dirty="0">
                          <a:solidFill>
                            <a:schemeClr val="bg2"/>
                          </a:solidFill>
                          <a:effectLst/>
                          <a:latin typeface="+mn-lt"/>
                        </a:rPr>
                        <a:t> J3</a:t>
                      </a:r>
                      <a:endParaRPr lang="en-IN" sz="1800" dirty="0">
                        <a:solidFill>
                          <a:schemeClr val="bg2"/>
                        </a:solidFill>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15379648"/>
                  </a:ext>
                </a:extLst>
              </a:tr>
              <a:tr h="248251">
                <a:tc>
                  <a:txBody>
                    <a:bodyPr/>
                    <a:lstStyle/>
                    <a:p>
                      <a:pPr algn="ctr" fontAlgn="b"/>
                      <a:r>
                        <a:rPr lang="en-US" sz="1800" b="1" u="none" strike="noStrike" dirty="0">
                          <a:effectLst/>
                          <a:latin typeface="+mn-lt"/>
                        </a:rPr>
                        <a:t>Date</a:t>
                      </a:r>
                      <a:endParaRPr lang="en-US" sz="1800" b="1" i="0" u="none" strike="noStrike" dirty="0">
                        <a:solidFill>
                          <a:srgbClr val="000000"/>
                        </a:solidFill>
                        <a:effectLst/>
                        <a:latin typeface="+mn-lt"/>
                      </a:endParaRPr>
                    </a:p>
                  </a:txBody>
                  <a:tcPr marL="4233" marR="4233" marT="9144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a:effectLst/>
                          <a:latin typeface="+mn-lt"/>
                        </a:rPr>
                        <a:t>Account Titles and Explanations</a:t>
                      </a:r>
                      <a:endParaRPr lang="en-US" sz="1800" b="1" i="0" u="none" strike="noStrike" dirty="0">
                        <a:solidFill>
                          <a:srgbClr val="000000"/>
                        </a:solidFill>
                        <a:effectLst/>
                        <a:latin typeface="+mn-lt"/>
                      </a:endParaRPr>
                    </a:p>
                  </a:txBody>
                  <a:tcPr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a:effectLst/>
                          <a:latin typeface="+mn-lt"/>
                        </a:rPr>
                        <a:t>Ref.</a:t>
                      </a:r>
                      <a:endParaRPr lang="en-US" sz="18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a:effectLst/>
                          <a:latin typeface="+mn-lt"/>
                        </a:rPr>
                        <a:t>Debit</a:t>
                      </a:r>
                      <a:endParaRPr lang="en-US" sz="18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0" u="none" strike="noStrike">
                          <a:solidFill>
                            <a:srgbClr val="000000"/>
                          </a:solidFill>
                          <a:effectLst/>
                          <a:latin typeface="+mn-lt"/>
                        </a:rPr>
                        <a:t>Credit</a:t>
                      </a:r>
                      <a:endParaRPr lang="en-US" sz="18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4192126"/>
                  </a:ext>
                </a:extLst>
              </a:tr>
              <a:tr h="333555">
                <a:tc>
                  <a:txBody>
                    <a:bodyPr/>
                    <a:lstStyle/>
                    <a:p>
                      <a:pPr algn="l" fontAlgn="b"/>
                      <a:r>
                        <a:rPr lang="en-US" sz="1800" b="0" i="0" u="none" strike="noStrike" baseline="0" dirty="0">
                          <a:solidFill>
                            <a:srgbClr val="000000"/>
                          </a:solidFill>
                          <a:effectLst/>
                          <a:latin typeface="+mn-lt"/>
                        </a:rPr>
                        <a:t>2020</a:t>
                      </a:r>
                    </a:p>
                    <a:p>
                      <a:pPr algn="l" fontAlgn="b"/>
                      <a:r>
                        <a:rPr lang="en-US" sz="1800" b="0" i="0" u="none" strike="noStrike" baseline="0" dirty="0">
                          <a:solidFill>
                            <a:srgbClr val="000000"/>
                          </a:solidFill>
                          <a:effectLst/>
                          <a:latin typeface="+mn-lt"/>
                        </a:rPr>
                        <a:t>Oct. 31</a:t>
                      </a:r>
                      <a:endParaRPr lang="en-US" sz="1800" b="0" i="0" u="none" strike="noStrike" dirty="0">
                        <a:solidFill>
                          <a:srgbClr val="000000"/>
                        </a:solidFill>
                        <a:effectLst/>
                        <a:latin typeface="+mn-lt"/>
                      </a:endParaRPr>
                    </a:p>
                  </a:txBody>
                  <a:tcPr marL="45720" marT="4233"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r>
                        <a:rPr lang="en-US" sz="1800" dirty="0"/>
                        <a:t>Income Summary</a:t>
                      </a:r>
                      <a:endParaRPr lang="en-US" sz="1800" dirty="0">
                        <a:latin typeface="+mn-lt"/>
                      </a:endParaRP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fontAlgn="b"/>
                      <a:r>
                        <a:rPr lang="en-US" sz="1800" b="0" i="0" u="none" strike="noStrike" dirty="0">
                          <a:solidFill>
                            <a:srgbClr val="000000"/>
                          </a:solidFill>
                          <a:effectLst/>
                          <a:latin typeface="+mn-lt"/>
                        </a:rPr>
                        <a:t>350</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r>
                        <a:rPr lang="en-US" sz="1800" kern="1200" dirty="0">
                          <a:solidFill>
                            <a:schemeClr val="dk1"/>
                          </a:solidFill>
                          <a:latin typeface="+mn-lt"/>
                          <a:ea typeface="+mn-ea"/>
                          <a:cs typeface="+mn-cs"/>
                        </a:rPr>
                        <a:t>2,860</a:t>
                      </a: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4019601410"/>
                  </a:ext>
                </a:extLst>
              </a:tr>
              <a:tr h="168055">
                <a:tc>
                  <a:txBody>
                    <a:bodyPr/>
                    <a:lstStyle/>
                    <a:p>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sz="1800" dirty="0"/>
                        <a:t>Owner’s Capital</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301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2,860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145720464"/>
                  </a:ext>
                </a:extLst>
              </a:tr>
              <a:tr h="168055">
                <a:tc>
                  <a:txBody>
                    <a:bodyPr/>
                    <a:lstStyle/>
                    <a:p>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dirty="0">
                          <a:solidFill>
                            <a:schemeClr val="accent2"/>
                          </a:solidFill>
                        </a:rPr>
                        <a:t>(To close net income to capital)</a:t>
                      </a:r>
                      <a:endParaRPr lang="en-US" sz="1800" b="1" dirty="0">
                        <a:solidFill>
                          <a:schemeClr val="accent2"/>
                        </a:solidFill>
                        <a:latin typeface="+mn-lt"/>
                      </a:endParaRP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endParaRPr lang="en-US" sz="1800" b="0" i="0" u="none" strike="noStrike" dirty="0">
                        <a:solidFill>
                          <a:schemeClr val="bg2"/>
                        </a:solidFill>
                        <a:effectLst/>
                        <a:latin typeface="+mn-lt"/>
                      </a:endParaRP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603439115"/>
                  </a:ext>
                </a:extLst>
              </a:tr>
              <a:tr h="275834">
                <a:tc>
                  <a:txBody>
                    <a:bodyPr/>
                    <a:lstStyle/>
                    <a:p>
                      <a:pPr algn="r"/>
                      <a:r>
                        <a:rPr lang="en-US" sz="1800">
                          <a:latin typeface="+mn-lt"/>
                        </a:rPr>
                        <a:t>31</a:t>
                      </a:r>
                      <a:endParaRPr lang="en-US" sz="1800" dirty="0">
                        <a:latin typeface="+mn-lt"/>
                      </a:endParaRPr>
                    </a:p>
                  </a:txBody>
                  <a:tcPr marL="4233"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800" kern="1200" dirty="0">
                          <a:solidFill>
                            <a:schemeClr val="dk1"/>
                          </a:solidFill>
                          <a:latin typeface="+mn-lt"/>
                          <a:ea typeface="+mn-ea"/>
                          <a:cs typeface="+mn-cs"/>
                        </a:rPr>
                        <a:t>Owner’s</a:t>
                      </a:r>
                      <a:r>
                        <a:rPr lang="en-US" sz="1800" kern="1200" baseline="0" dirty="0">
                          <a:solidFill>
                            <a:schemeClr val="dk1"/>
                          </a:solidFill>
                          <a:latin typeface="+mn-lt"/>
                          <a:ea typeface="+mn-ea"/>
                          <a:cs typeface="+mn-cs"/>
                        </a:rPr>
                        <a:t> Capital</a:t>
                      </a:r>
                      <a:endParaRPr lang="en-US" sz="1800" kern="1200" dirty="0">
                        <a:solidFill>
                          <a:schemeClr val="dk1"/>
                        </a:solidFill>
                        <a:latin typeface="+mn-lt"/>
                        <a:ea typeface="+mn-ea"/>
                        <a:cs typeface="+mn-cs"/>
                      </a:endParaRPr>
                    </a:p>
                  </a:txBody>
                  <a:tcPr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301</a:t>
                      </a:r>
                    </a:p>
                  </a:txBody>
                  <a:tcPr marL="4233"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500</a:t>
                      </a:r>
                    </a:p>
                  </a:txBody>
                  <a:tcPr marL="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616022496"/>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0"/>
                      <a:r>
                        <a:rPr lang="en-US" sz="1800" kern="1200" dirty="0">
                          <a:solidFill>
                            <a:schemeClr val="dk1"/>
                          </a:solidFill>
                          <a:latin typeface="+mn-lt"/>
                          <a:ea typeface="+mn-ea"/>
                          <a:cs typeface="+mn-cs"/>
                        </a:rPr>
                        <a:t>Owner’s Drawings</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306</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769253"/>
                  </a:ext>
                </a:extLst>
              </a:tr>
              <a:tr h="168055">
                <a:tc>
                  <a:txBody>
                    <a:bodyPr/>
                    <a:lstStyle/>
                    <a:p>
                      <a:pPr algn="r"/>
                      <a:endParaRPr lang="en-US" sz="1800" dirty="0">
                        <a:solidFill>
                          <a:schemeClr val="bg2"/>
                        </a:solidFill>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kern="1200" dirty="0">
                          <a:solidFill>
                            <a:schemeClr val="accent2"/>
                          </a:solidFill>
                          <a:latin typeface="+mn-lt"/>
                          <a:ea typeface="+mn-ea"/>
                          <a:cs typeface="+mn-cs"/>
                        </a:rPr>
                        <a:t>(To close drawings to capital)</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endParaRPr lang="en-US" sz="1800" kern="1200" dirty="0">
                        <a:solidFill>
                          <a:schemeClr val="bg2"/>
                        </a:solidFill>
                        <a:latin typeface="+mn-lt"/>
                        <a:ea typeface="+mn-ea"/>
                        <a:cs typeface="+mn-cs"/>
                      </a:endParaRP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61643394"/>
                  </a:ext>
                </a:extLst>
              </a:tr>
            </a:tbl>
          </a:graphicData>
        </a:graphic>
      </p:graphicFrame>
      <p:sp>
        <p:nvSpPr>
          <p:cNvPr id="4" name="Slide Number Placeholder 3"/>
          <p:cNvSpPr>
            <a:spLocks noGrp="1"/>
          </p:cNvSpPr>
          <p:nvPr>
            <p:ph type="sldNum" sz="quarter" idx="10"/>
          </p:nvPr>
        </p:nvSpPr>
        <p:spPr/>
        <p:txBody>
          <a:bodyPr/>
          <a:lstStyle/>
          <a:p>
            <a:fld id="{67B19427-F580-D146-B60E-4CADEE75497F}" type="slidenum">
              <a:rPr lang="en-US" smtClean="0"/>
              <a:pPr/>
              <a:t>24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4758142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63914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Posting Closing Entries</a:t>
            </a:r>
            <a:endParaRPr lang="en-IN" sz="2400" dirty="0"/>
          </a:p>
        </p:txBody>
      </p:sp>
      <p:pic>
        <p:nvPicPr>
          <p:cNvPr id="6" name="Content Placeholder 2" descr="An illustration displays the posting closing entries. The first step is to close revenues to income summary. The t-account for service revenue, account 400, displays three credits of 10,000, 400, and 200 totaling 10,600. The closing entry is posted as a debit of 10,600 to service revenue and a credit to income summary, account 350. Five expense t-accounts are displayed. Supplies expense, account 631, contains a balance before closing of 1,500 on the debit side, with the closing entry posted as a credit of 1,500, leaving a zero balance. The next expense account is depreciation expense, account 711, which contains a balance before closing of 40 on the debit side, with the closing entry posted as a credit of 40, leaving a zero balance. The next expense account&#10;is insurance expense, account 722, which contains a balance before closing of 50 on the debit side, with the closing entry posted as a credit of 50, leaving a zero balance. The next expense account is salaries and wages expense, account 726, which contains two debits in the amounts of 4,000 and 1,200, for a balance before closing of 5,200 on the debit side. The closing entry is posted as a credit of 5,200, leaving a zero balance. The next expense account is rent expense, account 729, which contains a balance before closing of 900 on the debit side, with the closing entry posted as a credit of 900, leaving a zero balance. The last expense account is interest expense, account 905, which contains a balance before closing of 50 on the debit side, with the closing entry  posted as a credit of 50, leaving a zero balance. The total of these credits amount to 7,740, which is posted as a debit to income summary, account 350. The third step creates a debit to income summary for 2,860, which is the difference between the closing of the revenues posted as a credit and the expenses posted as a debit.  Income summary now has a zero balance. &#10;In the fourth step, the owner's drawings account, account 306, shows its original 500 debit balance and the posting of the closing entry as a 500 credit, to leave a zero balance. The entry also includes a 500 debit posted to the owner's capital account.  The t-account for owner's capital, account 301, shows the original 10,000 credit balance and the closing of income summary credit amount of 2,860, as well as the 500 debit from owner's drawings, resulting in a 12,360 credit balance."/>
          <p:cNvPicPr>
            <a:picLocks noGrp="1" noChangeAspect="1" noChangeArrowheads="1"/>
          </p:cNvPicPr>
          <p:nvPr>
            <p:ph sz="quarter" idx="16"/>
          </p:nvPr>
        </p:nvPicPr>
        <p:blipFill>
          <a:blip r:embed="rId2">
            <a:extLst>
              <a:ext uri="{28A0092B-C50C-407E-A947-70E740481C1C}">
                <a14:useLocalDpi xmlns:a14="http://schemas.microsoft.com/office/drawing/2010/main" val="0"/>
              </a:ext>
            </a:extLst>
          </a:blip>
          <a:srcRect/>
          <a:stretch>
            <a:fillRect/>
          </a:stretch>
        </p:blipFill>
        <p:spPr bwMode="auto">
          <a:xfrm>
            <a:off x="609600" y="1524000"/>
            <a:ext cx="8381999" cy="46948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0"/>
          </p:nvPr>
        </p:nvSpPr>
        <p:spPr/>
        <p:txBody>
          <a:bodyPr/>
          <a:lstStyle/>
          <a:p>
            <a:fld id="{67B19427-F580-D146-B60E-4CADEE75497F}" type="slidenum">
              <a:rPr lang="en-US" smtClean="0"/>
              <a:pPr/>
              <a:t>25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37068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25474"/>
          </a:xfrm>
        </p:spPr>
        <p:txBody>
          <a:bodyPr>
            <a:noAutofit/>
          </a:bodyPr>
          <a:lstStyle/>
          <a:p>
            <a:r>
              <a:rPr lang="en-IN" b="1" dirty="0">
                <a:latin typeface="Calibri" panose="020F0502020204030204" pitchFamily="34" charset="0"/>
                <a:ea typeface="Source Sans Pro" charset="0"/>
                <a:cs typeface="Calibri" panose="020F0502020204030204" pitchFamily="34" charset="0"/>
              </a:rPr>
              <a:t>Preparing a Post-closing Trial Balance</a:t>
            </a:r>
            <a:endParaRPr lang="en-IN" dirty="0"/>
          </a:p>
        </p:txBody>
      </p:sp>
      <p:pic>
        <p:nvPicPr>
          <p:cNvPr id="10" name="Content Placeholder 9" descr="An illustration displays a post closing trial balance. The illustration has a three line heading with the name of the company, Pioneer Advertising; type of statement, post closing trial balance; and the time duration, for the month ended October 31, 2020. There are three columns displayed, with the first displaying the account names, and the other two contain debit and credit amounts, respectively. The first line shows cash with a debit of $15,200. The second line reads account receivable with a debit of 200. The next line reads supplies with debit of 1,000. The next line displays prepaid insurance with 550 as debit. The next line reads equipment with a debit of 5,000. The next line displays the accumulated depreciation with $40 as credit. The next line reads notes payable with 5,000 as credit. The next line reads accounts payable with 2,500 as credit. The next line displays unearned service revenue with 800 as credit. The next line reads salaries and wages payable with 1,200 as credit. The next line has interest payable with 50 as credit. The next line has owner's capital with 12,360 as credit. The total debits are $21,950, and total credits are $21,950 displayed in red font. ">
            <a:extLst>
              <a:ext uri="{FF2B5EF4-FFF2-40B4-BE49-F238E27FC236}">
                <a16:creationId xmlns:a16="http://schemas.microsoft.com/office/drawing/2014/main" id="{26B42DF5-333D-47F0-BA43-3C6BD8BD0ABC}"/>
              </a:ext>
            </a:extLst>
          </p:cNvPr>
          <p:cNvPicPr>
            <a:picLocks noGrp="1" noChangeAspect="1"/>
          </p:cNvPicPr>
          <p:nvPr>
            <p:ph sz="quarter" idx="16"/>
          </p:nvPr>
        </p:nvPicPr>
        <p:blipFill>
          <a:blip r:embed="rId2"/>
          <a:stretch>
            <a:fillRect/>
          </a:stretch>
        </p:blipFill>
        <p:spPr>
          <a:xfrm>
            <a:off x="2131528" y="1633423"/>
            <a:ext cx="4880944" cy="4462577"/>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26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8481679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ea typeface="Source Sans Pro" charset="0"/>
              </a:rPr>
              <a:t>Do It! 2: </a:t>
            </a:r>
            <a:r>
              <a:rPr lang="en-US" b="1" dirty="0">
                <a:solidFill>
                  <a:srgbClr val="196E78"/>
                </a:solidFill>
                <a:ea typeface="Source Sans Pro" charset="0"/>
              </a:rPr>
              <a:t>Closing Entries </a:t>
            </a:r>
            <a:r>
              <a:rPr lang="en-US" sz="2400" dirty="0">
                <a:solidFill>
                  <a:srgbClr val="196E78"/>
                </a:solidFill>
                <a:ea typeface="Source Sans Pro" charset="0"/>
              </a:rPr>
              <a:t>(1 of 3)</a:t>
            </a:r>
            <a:endParaRPr lang="en-IN" sz="2400" dirty="0"/>
          </a:p>
        </p:txBody>
      </p:sp>
      <p:sp>
        <p:nvSpPr>
          <p:cNvPr id="6" name="Content Placeholder 5"/>
          <p:cNvSpPr>
            <a:spLocks noGrp="1"/>
          </p:cNvSpPr>
          <p:nvPr>
            <p:ph sz="quarter" idx="16"/>
          </p:nvPr>
        </p:nvSpPr>
        <p:spPr>
          <a:xfrm>
            <a:off x="304800" y="1752600"/>
            <a:ext cx="8534400" cy="711406"/>
          </a:xfrm>
        </p:spPr>
        <p:txBody>
          <a:bodyPr/>
          <a:lstStyle/>
          <a:p>
            <a:r>
              <a:rPr lang="en-US" sz="2200" dirty="0"/>
              <a:t>Hancock Company has the following balances in selected accounts of its adjusted trial balance.</a:t>
            </a:r>
          </a:p>
        </p:txBody>
      </p:sp>
      <p:graphicFrame>
        <p:nvGraphicFramePr>
          <p:cNvPr id="14" name="Content Placeholder 13" descr="Table is accessible to screenreaders"/>
          <p:cNvGraphicFramePr>
            <a:graphicFrameLocks noGrp="1"/>
          </p:cNvGraphicFramePr>
          <p:nvPr>
            <p:ph sz="quarter" idx="17"/>
            <p:extLst>
              <p:ext uri="{D42A27DB-BD31-4B8C-83A1-F6EECF244321}">
                <p14:modId xmlns:p14="http://schemas.microsoft.com/office/powerpoint/2010/main" val="2655053299"/>
              </p:ext>
            </p:extLst>
          </p:nvPr>
        </p:nvGraphicFramePr>
        <p:xfrm>
          <a:off x="571900" y="2553100"/>
          <a:ext cx="7810100" cy="2086381"/>
        </p:xfrm>
        <a:graphic>
          <a:graphicData uri="http://schemas.openxmlformats.org/drawingml/2006/table">
            <a:tbl>
              <a:tblPr firstRow="1" bandRow="1">
                <a:tableStyleId>{5C22544A-7EE6-4342-B048-85BDC9FD1C3A}</a:tableStyleId>
              </a:tblPr>
              <a:tblGrid>
                <a:gridCol w="2480855">
                  <a:extLst>
                    <a:ext uri="{9D8B030D-6E8A-4147-A177-3AD203B41FA5}">
                      <a16:colId xmlns:a16="http://schemas.microsoft.com/office/drawing/2014/main" val="552668531"/>
                    </a:ext>
                  </a:extLst>
                </a:gridCol>
                <a:gridCol w="1515596">
                  <a:extLst>
                    <a:ext uri="{9D8B030D-6E8A-4147-A177-3AD203B41FA5}">
                      <a16:colId xmlns:a16="http://schemas.microsoft.com/office/drawing/2014/main" val="4038904192"/>
                    </a:ext>
                  </a:extLst>
                </a:gridCol>
                <a:gridCol w="2435396">
                  <a:extLst>
                    <a:ext uri="{9D8B030D-6E8A-4147-A177-3AD203B41FA5}">
                      <a16:colId xmlns:a16="http://schemas.microsoft.com/office/drawing/2014/main" val="1233653999"/>
                    </a:ext>
                  </a:extLst>
                </a:gridCol>
                <a:gridCol w="1378253">
                  <a:extLst>
                    <a:ext uri="{9D8B030D-6E8A-4147-A177-3AD203B41FA5}">
                      <a16:colId xmlns:a16="http://schemas.microsoft.com/office/drawing/2014/main" val="3839846657"/>
                    </a:ext>
                  </a:extLst>
                </a:gridCol>
              </a:tblGrid>
              <a:tr h="286526">
                <a:tc>
                  <a:txBody>
                    <a:bodyPr/>
                    <a:lstStyle/>
                    <a:p>
                      <a:r>
                        <a:rPr lang="en-US" sz="2000" b="0" dirty="0">
                          <a:solidFill>
                            <a:schemeClr val="tx1"/>
                          </a:solidFill>
                        </a:rPr>
                        <a:t>Accounts Payable</a:t>
                      </a:r>
                      <a:endParaRPr lang="en-IN" sz="2000" b="0" dirty="0">
                        <a:solidFill>
                          <a:schemeClr val="tx1"/>
                        </a:solidFill>
                      </a:endParaRPr>
                    </a:p>
                  </a:txBody>
                  <a:tcPr>
                    <a:noFill/>
                  </a:tcPr>
                </a:tc>
                <a:tc>
                  <a:txBody>
                    <a:bodyPr/>
                    <a:lstStyle/>
                    <a:p>
                      <a:pPr algn="ctr"/>
                      <a:r>
                        <a:rPr lang="en-US" sz="2000" b="0" dirty="0">
                          <a:solidFill>
                            <a:schemeClr val="tx1"/>
                          </a:solidFill>
                        </a:rPr>
                        <a:t>$27,000 </a:t>
                      </a:r>
                      <a:endParaRPr lang="en-IN" sz="2000" b="0" dirty="0">
                        <a:solidFill>
                          <a:schemeClr val="tx1"/>
                        </a:solidFill>
                      </a:endParaRPr>
                    </a:p>
                  </a:txBody>
                  <a:tcPr>
                    <a:noFill/>
                  </a:tcPr>
                </a:tc>
                <a:tc>
                  <a:txBody>
                    <a:bodyPr/>
                    <a:lstStyle/>
                    <a:p>
                      <a:r>
                        <a:rPr lang="en-US" sz="2000" b="0" dirty="0">
                          <a:solidFill>
                            <a:schemeClr val="tx1"/>
                          </a:solidFill>
                        </a:rPr>
                        <a:t>Owner’s Drawings</a:t>
                      </a:r>
                      <a:endParaRPr lang="en-IN" sz="2000" b="0" dirty="0">
                        <a:solidFill>
                          <a:schemeClr val="tx1"/>
                        </a:solidFill>
                      </a:endParaRPr>
                    </a:p>
                  </a:txBody>
                  <a:tcPr>
                    <a:noFill/>
                  </a:tcPr>
                </a:tc>
                <a:tc>
                  <a:txBody>
                    <a:bodyPr/>
                    <a:lstStyle/>
                    <a:p>
                      <a:pPr algn="r"/>
                      <a:r>
                        <a:rPr lang="en-US" sz="2000" b="0" dirty="0">
                          <a:solidFill>
                            <a:schemeClr val="tx1"/>
                          </a:solidFill>
                        </a:rPr>
                        <a:t>$15,000</a:t>
                      </a:r>
                      <a:endParaRPr lang="en-IN" sz="2000" b="0" dirty="0">
                        <a:solidFill>
                          <a:schemeClr val="tx1"/>
                        </a:solidFill>
                      </a:endParaRPr>
                    </a:p>
                  </a:txBody>
                  <a:tcPr>
                    <a:noFill/>
                  </a:tcPr>
                </a:tc>
                <a:extLst>
                  <a:ext uri="{0D108BD9-81ED-4DB2-BD59-A6C34878D82A}">
                    <a16:rowId xmlns:a16="http://schemas.microsoft.com/office/drawing/2014/main" val="1336038205"/>
                  </a:ext>
                </a:extLst>
              </a:tr>
              <a:tr h="286526">
                <a:tc>
                  <a:txBody>
                    <a:bodyPr/>
                    <a:lstStyle/>
                    <a:p>
                      <a:r>
                        <a:rPr lang="en-US" sz="2000" b="0" dirty="0">
                          <a:solidFill>
                            <a:schemeClr val="tx1"/>
                          </a:solidFill>
                        </a:rPr>
                        <a:t>Service Revenue</a:t>
                      </a:r>
                      <a:endParaRPr lang="en-IN" sz="2000" b="0" dirty="0">
                        <a:solidFill>
                          <a:schemeClr val="tx1"/>
                        </a:solidFill>
                      </a:endParaRPr>
                    </a:p>
                  </a:txBody>
                  <a:tcPr>
                    <a:noFill/>
                  </a:tcPr>
                </a:tc>
                <a:tc>
                  <a:txBody>
                    <a:bodyPr/>
                    <a:lstStyle/>
                    <a:p>
                      <a:pPr algn="ctr"/>
                      <a:r>
                        <a:rPr lang="en-US" sz="2000" b="0" dirty="0">
                          <a:solidFill>
                            <a:schemeClr val="tx1"/>
                          </a:solidFill>
                        </a:rPr>
                        <a:t>  98,000</a:t>
                      </a:r>
                      <a:endParaRPr lang="en-IN" sz="2000" b="0" dirty="0">
                        <a:solidFill>
                          <a:schemeClr val="tx1"/>
                        </a:solidFill>
                      </a:endParaRPr>
                    </a:p>
                  </a:txBody>
                  <a:tcPr>
                    <a:noFill/>
                  </a:tcPr>
                </a:tc>
                <a:tc>
                  <a:txBody>
                    <a:bodyPr/>
                    <a:lstStyle/>
                    <a:p>
                      <a:r>
                        <a:rPr lang="en-US" sz="2000" b="0" dirty="0">
                          <a:solidFill>
                            <a:schemeClr val="tx1"/>
                          </a:solidFill>
                        </a:rPr>
                        <a:t>Owner’s Capital</a:t>
                      </a:r>
                      <a:endParaRPr lang="en-IN" sz="2000" b="0" dirty="0">
                        <a:solidFill>
                          <a:schemeClr val="tx1"/>
                        </a:solidFill>
                      </a:endParaRPr>
                    </a:p>
                  </a:txBody>
                  <a:tcPr>
                    <a:noFill/>
                  </a:tcPr>
                </a:tc>
                <a:tc>
                  <a:txBody>
                    <a:bodyPr/>
                    <a:lstStyle/>
                    <a:p>
                      <a:pPr algn="r"/>
                      <a:r>
                        <a:rPr lang="en-US" sz="2000" b="0" dirty="0">
                          <a:solidFill>
                            <a:schemeClr val="tx1"/>
                          </a:solidFill>
                        </a:rPr>
                        <a:t>42,000</a:t>
                      </a:r>
                      <a:endParaRPr lang="en-IN" sz="2000" b="0" dirty="0">
                        <a:solidFill>
                          <a:schemeClr val="tx1"/>
                        </a:solidFill>
                      </a:endParaRPr>
                    </a:p>
                  </a:txBody>
                  <a:tcPr>
                    <a:noFill/>
                  </a:tcPr>
                </a:tc>
                <a:extLst>
                  <a:ext uri="{0D108BD9-81ED-4DB2-BD59-A6C34878D82A}">
                    <a16:rowId xmlns:a16="http://schemas.microsoft.com/office/drawing/2014/main" val="37012800"/>
                  </a:ext>
                </a:extLst>
              </a:tr>
              <a:tr h="501421">
                <a:tc>
                  <a:txBody>
                    <a:bodyPr/>
                    <a:lstStyle/>
                    <a:p>
                      <a:r>
                        <a:rPr lang="en-US" sz="2000" b="0" dirty="0">
                          <a:solidFill>
                            <a:schemeClr val="tx1"/>
                          </a:solidFill>
                        </a:rPr>
                        <a:t>Rent Expense</a:t>
                      </a:r>
                      <a:endParaRPr lang="en-IN" sz="2000" b="0" dirty="0">
                        <a:solidFill>
                          <a:schemeClr val="tx1"/>
                        </a:solidFill>
                      </a:endParaRPr>
                    </a:p>
                  </a:txBody>
                  <a:tcPr>
                    <a:noFill/>
                  </a:tcPr>
                </a:tc>
                <a:tc>
                  <a:txBody>
                    <a:bodyPr/>
                    <a:lstStyle/>
                    <a:p>
                      <a:pPr algn="ctr"/>
                      <a:r>
                        <a:rPr lang="en-US" sz="2000" b="0" dirty="0">
                          <a:solidFill>
                            <a:schemeClr val="tx1"/>
                          </a:solidFill>
                        </a:rPr>
                        <a:t>  22,000</a:t>
                      </a:r>
                      <a:endParaRPr lang="en-IN" sz="2000" b="0" dirty="0">
                        <a:solidFill>
                          <a:schemeClr val="tx1"/>
                        </a:solidFill>
                      </a:endParaRPr>
                    </a:p>
                  </a:txBody>
                  <a:tcPr>
                    <a:noFill/>
                  </a:tcPr>
                </a:tc>
                <a:tc>
                  <a:txBody>
                    <a:bodyPr/>
                    <a:lstStyle/>
                    <a:p>
                      <a:r>
                        <a:rPr lang="en-US" sz="2000" b="0" dirty="0">
                          <a:solidFill>
                            <a:schemeClr val="tx1"/>
                          </a:solidFill>
                        </a:rPr>
                        <a:t>Accounts Receivable</a:t>
                      </a:r>
                      <a:endParaRPr lang="en-IN" sz="2000" b="0" dirty="0">
                        <a:solidFill>
                          <a:schemeClr val="tx1"/>
                        </a:solidFill>
                      </a:endParaRPr>
                    </a:p>
                  </a:txBody>
                  <a:tcPr>
                    <a:noFill/>
                  </a:tcPr>
                </a:tc>
                <a:tc>
                  <a:txBody>
                    <a:bodyPr/>
                    <a:lstStyle/>
                    <a:p>
                      <a:pPr algn="r"/>
                      <a:r>
                        <a:rPr lang="en-US" sz="2000" b="0" dirty="0">
                          <a:solidFill>
                            <a:schemeClr val="tx1"/>
                          </a:solidFill>
                        </a:rPr>
                        <a:t>38,000</a:t>
                      </a:r>
                      <a:endParaRPr lang="en-IN" sz="2000" b="0" dirty="0">
                        <a:solidFill>
                          <a:schemeClr val="tx1"/>
                        </a:solidFill>
                      </a:endParaRPr>
                    </a:p>
                  </a:txBody>
                  <a:tcPr>
                    <a:noFill/>
                  </a:tcPr>
                </a:tc>
                <a:extLst>
                  <a:ext uri="{0D108BD9-81ED-4DB2-BD59-A6C34878D82A}">
                    <a16:rowId xmlns:a16="http://schemas.microsoft.com/office/drawing/2014/main" val="1341533313"/>
                  </a:ext>
                </a:extLst>
              </a:tr>
              <a:tr h="286526">
                <a:tc>
                  <a:txBody>
                    <a:bodyPr/>
                    <a:lstStyle/>
                    <a:p>
                      <a:r>
                        <a:rPr lang="en-US" sz="2000" b="0" dirty="0">
                          <a:solidFill>
                            <a:schemeClr val="tx1"/>
                          </a:solidFill>
                        </a:rPr>
                        <a:t>Salaries and Wages</a:t>
                      </a:r>
                      <a:endParaRPr lang="en-IN" sz="2000" b="0" dirty="0">
                        <a:solidFill>
                          <a:schemeClr val="tx1"/>
                        </a:solidFill>
                      </a:endParaRPr>
                    </a:p>
                  </a:txBody>
                  <a:tcPr>
                    <a:noFill/>
                  </a:tcPr>
                </a:tc>
                <a:tc>
                  <a:txBody>
                    <a:bodyPr/>
                    <a:lstStyle/>
                    <a:p>
                      <a:pPr algn="ctr"/>
                      <a:endParaRPr lang="en-IN" sz="2000" b="0" dirty="0">
                        <a:solidFill>
                          <a:schemeClr val="bg2"/>
                        </a:solidFill>
                      </a:endParaRPr>
                    </a:p>
                  </a:txBody>
                  <a:tcPr>
                    <a:noFill/>
                  </a:tcPr>
                </a:tc>
                <a:tc>
                  <a:txBody>
                    <a:bodyPr/>
                    <a:lstStyle/>
                    <a:p>
                      <a:r>
                        <a:rPr lang="en-US" sz="2000" b="0" dirty="0">
                          <a:solidFill>
                            <a:schemeClr val="tx1"/>
                          </a:solidFill>
                        </a:rPr>
                        <a:t>Supplies Expense</a:t>
                      </a:r>
                      <a:endParaRPr lang="en-IN" sz="2000" b="0" dirty="0">
                        <a:solidFill>
                          <a:schemeClr val="tx1"/>
                        </a:solidFill>
                      </a:endParaRPr>
                    </a:p>
                  </a:txBody>
                  <a:tcPr>
                    <a:noFill/>
                  </a:tcPr>
                </a:tc>
                <a:tc>
                  <a:txBody>
                    <a:bodyPr/>
                    <a:lstStyle/>
                    <a:p>
                      <a:pPr algn="r"/>
                      <a:r>
                        <a:rPr lang="en-US" sz="2000" b="0" dirty="0">
                          <a:solidFill>
                            <a:schemeClr val="tx1"/>
                          </a:solidFill>
                        </a:rPr>
                        <a:t>7,000</a:t>
                      </a:r>
                      <a:endParaRPr lang="en-IN" sz="2000" b="0" dirty="0">
                        <a:solidFill>
                          <a:schemeClr val="tx1"/>
                        </a:solidFill>
                      </a:endParaRPr>
                    </a:p>
                  </a:txBody>
                  <a:tcPr>
                    <a:noFill/>
                  </a:tcPr>
                </a:tc>
                <a:extLst>
                  <a:ext uri="{0D108BD9-81ED-4DB2-BD59-A6C34878D82A}">
                    <a16:rowId xmlns:a16="http://schemas.microsoft.com/office/drawing/2014/main" val="3746302157"/>
                  </a:ext>
                </a:extLst>
              </a:tr>
              <a:tr h="286526">
                <a:tc>
                  <a:txBody>
                    <a:bodyPr/>
                    <a:lstStyle/>
                    <a:p>
                      <a:r>
                        <a:rPr lang="en-US" sz="2000" b="0" dirty="0">
                          <a:solidFill>
                            <a:schemeClr val="tx1"/>
                          </a:solidFill>
                        </a:rPr>
                        <a:t>    Expense</a:t>
                      </a:r>
                      <a:endParaRPr lang="en-IN" sz="2000" b="0" dirty="0">
                        <a:solidFill>
                          <a:schemeClr val="tx1"/>
                        </a:solidFill>
                      </a:endParaRPr>
                    </a:p>
                  </a:txBody>
                  <a:tcPr>
                    <a:noFill/>
                  </a:tcPr>
                </a:tc>
                <a:tc>
                  <a:txBody>
                    <a:bodyPr/>
                    <a:lstStyle/>
                    <a:p>
                      <a:pPr algn="ctr"/>
                      <a:r>
                        <a:rPr lang="en-US" sz="2000" b="0" dirty="0">
                          <a:solidFill>
                            <a:schemeClr val="tx1"/>
                          </a:solidFill>
                        </a:rPr>
                        <a:t>  51,000</a:t>
                      </a:r>
                      <a:endParaRPr lang="en-IN" sz="2000" b="0" dirty="0">
                        <a:solidFill>
                          <a:schemeClr val="tx1"/>
                        </a:solidFill>
                      </a:endParaRPr>
                    </a:p>
                  </a:txBody>
                  <a:tcPr>
                    <a:noFill/>
                  </a:tcPr>
                </a:tc>
                <a:tc>
                  <a:txBody>
                    <a:bodyPr/>
                    <a:lstStyle/>
                    <a:p>
                      <a:endParaRPr lang="en-IN" sz="2000" b="0" dirty="0">
                        <a:solidFill>
                          <a:schemeClr val="bg2"/>
                        </a:solidFill>
                      </a:endParaRPr>
                    </a:p>
                  </a:txBody>
                  <a:tcPr>
                    <a:noFill/>
                  </a:tcPr>
                </a:tc>
                <a:tc>
                  <a:txBody>
                    <a:bodyPr/>
                    <a:lstStyle/>
                    <a:p>
                      <a:endParaRPr lang="en-IN" sz="2000" b="0" dirty="0">
                        <a:solidFill>
                          <a:schemeClr val="bg2"/>
                        </a:solidFill>
                      </a:endParaRPr>
                    </a:p>
                  </a:txBody>
                  <a:tcPr>
                    <a:noFill/>
                  </a:tcPr>
                </a:tc>
                <a:extLst>
                  <a:ext uri="{0D108BD9-81ED-4DB2-BD59-A6C34878D82A}">
                    <a16:rowId xmlns:a16="http://schemas.microsoft.com/office/drawing/2014/main" val="3642750372"/>
                  </a:ext>
                </a:extLst>
              </a:tr>
            </a:tbl>
          </a:graphicData>
        </a:graphic>
      </p:graphicFrame>
      <p:sp>
        <p:nvSpPr>
          <p:cNvPr id="8" name="Content Placeholder 7"/>
          <p:cNvSpPr>
            <a:spLocks noGrp="1"/>
          </p:cNvSpPr>
          <p:nvPr>
            <p:ph sz="quarter" idx="18"/>
          </p:nvPr>
        </p:nvSpPr>
        <p:spPr>
          <a:xfrm>
            <a:off x="313267" y="4848725"/>
            <a:ext cx="5401733" cy="381000"/>
          </a:xfrm>
        </p:spPr>
        <p:txBody>
          <a:bodyPr/>
          <a:lstStyle/>
          <a:p>
            <a:r>
              <a:rPr lang="en-US" sz="2200" b="1" dirty="0"/>
              <a:t>Prepare the closing entries at December 31.</a:t>
            </a:r>
            <a:endParaRPr lang="en-IN" sz="2200" dirty="0"/>
          </a:p>
        </p:txBody>
      </p:sp>
      <p:sp>
        <p:nvSpPr>
          <p:cNvPr id="9" name="Content Placeholder 8"/>
          <p:cNvSpPr>
            <a:spLocks noGrp="1"/>
          </p:cNvSpPr>
          <p:nvPr>
            <p:ph sz="quarter" idx="19"/>
          </p:nvPr>
        </p:nvSpPr>
        <p:spPr>
          <a:xfrm>
            <a:off x="990600" y="5312280"/>
            <a:ext cx="2041358" cy="361689"/>
          </a:xfrm>
        </p:spPr>
        <p:txBody>
          <a:bodyPr/>
          <a:lstStyle/>
          <a:p>
            <a:r>
              <a:rPr lang="en-US" sz="2200" dirty="0"/>
              <a:t>Service Revenue</a:t>
            </a:r>
            <a:endParaRPr lang="en-IN" sz="2200" dirty="0"/>
          </a:p>
        </p:txBody>
      </p:sp>
      <p:sp>
        <p:nvSpPr>
          <p:cNvPr id="10" name="Content Placeholder 9"/>
          <p:cNvSpPr>
            <a:spLocks noGrp="1"/>
          </p:cNvSpPr>
          <p:nvPr>
            <p:ph sz="quarter" idx="20"/>
          </p:nvPr>
        </p:nvSpPr>
        <p:spPr>
          <a:xfrm>
            <a:off x="7018867" y="5312280"/>
            <a:ext cx="982133" cy="349966"/>
          </a:xfrm>
        </p:spPr>
        <p:txBody>
          <a:bodyPr/>
          <a:lstStyle/>
          <a:p>
            <a:r>
              <a:rPr lang="en-US" sz="2200" dirty="0"/>
              <a:t>98,000</a:t>
            </a:r>
            <a:endParaRPr lang="en-IN" sz="2200" dirty="0"/>
          </a:p>
        </p:txBody>
      </p:sp>
      <p:sp>
        <p:nvSpPr>
          <p:cNvPr id="11" name="Content Placeholder 10"/>
          <p:cNvSpPr>
            <a:spLocks noGrp="1"/>
          </p:cNvSpPr>
          <p:nvPr>
            <p:ph sz="quarter" idx="21"/>
          </p:nvPr>
        </p:nvSpPr>
        <p:spPr>
          <a:xfrm>
            <a:off x="1219200" y="5638800"/>
            <a:ext cx="5867400" cy="609600"/>
          </a:xfrm>
        </p:spPr>
        <p:txBody>
          <a:bodyPr/>
          <a:lstStyle/>
          <a:p>
            <a:r>
              <a:rPr lang="en-US" sz="2200" dirty="0"/>
              <a:t>Income Summary</a:t>
            </a:r>
          </a:p>
          <a:p>
            <a:pPr>
              <a:spcBef>
                <a:spcPts val="0"/>
              </a:spcBef>
            </a:pPr>
            <a:r>
              <a:rPr lang="en-IN" sz="2200" dirty="0"/>
              <a:t>    (To close revenue account to Income Summary)</a:t>
            </a:r>
          </a:p>
        </p:txBody>
      </p:sp>
      <p:sp>
        <p:nvSpPr>
          <p:cNvPr id="12" name="Content Placeholder 11"/>
          <p:cNvSpPr>
            <a:spLocks noGrp="1"/>
          </p:cNvSpPr>
          <p:nvPr>
            <p:ph sz="quarter" idx="22"/>
          </p:nvPr>
        </p:nvSpPr>
        <p:spPr>
          <a:xfrm>
            <a:off x="8009467" y="5638800"/>
            <a:ext cx="982133" cy="381000"/>
          </a:xfrm>
        </p:spPr>
        <p:txBody>
          <a:bodyPr/>
          <a:lstStyle/>
          <a:p>
            <a:r>
              <a:rPr lang="en-US" sz="2200" dirty="0"/>
              <a:t>98,000</a:t>
            </a:r>
            <a:endParaRPr lang="en-IN" sz="22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27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53364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P spid="12"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ea typeface="Source Sans Pro" charset="0"/>
              </a:rPr>
              <a:t>Do It! 2: </a:t>
            </a:r>
            <a:r>
              <a:rPr lang="en-US" b="1" dirty="0">
                <a:solidFill>
                  <a:srgbClr val="196E78"/>
                </a:solidFill>
                <a:ea typeface="Source Sans Pro" charset="0"/>
              </a:rPr>
              <a:t>Closing Entries </a:t>
            </a:r>
            <a:r>
              <a:rPr lang="en-US" sz="2400" dirty="0">
                <a:solidFill>
                  <a:srgbClr val="196E78"/>
                </a:solidFill>
                <a:ea typeface="Source Sans Pro" charset="0"/>
              </a:rPr>
              <a:t>(2 of 3)</a:t>
            </a:r>
            <a:endParaRPr lang="en-IN" dirty="0"/>
          </a:p>
        </p:txBody>
      </p:sp>
      <p:graphicFrame>
        <p:nvGraphicFramePr>
          <p:cNvPr id="28" name="Content Placeholder 13" descr="Table is accessible to screenreaders"/>
          <p:cNvGraphicFramePr>
            <a:graphicFrameLocks noGrp="1"/>
          </p:cNvGraphicFramePr>
          <p:nvPr>
            <p:ph sz="quarter" idx="16"/>
            <p:extLst>
              <p:ext uri="{D42A27DB-BD31-4B8C-83A1-F6EECF244321}">
                <p14:modId xmlns:p14="http://schemas.microsoft.com/office/powerpoint/2010/main" val="3674633772"/>
              </p:ext>
            </p:extLst>
          </p:nvPr>
        </p:nvGraphicFramePr>
        <p:xfrm>
          <a:off x="533400" y="1799819"/>
          <a:ext cx="7810100" cy="2086381"/>
        </p:xfrm>
        <a:graphic>
          <a:graphicData uri="http://schemas.openxmlformats.org/drawingml/2006/table">
            <a:tbl>
              <a:tblPr firstRow="1" bandRow="1">
                <a:tableStyleId>{5C22544A-7EE6-4342-B048-85BDC9FD1C3A}</a:tableStyleId>
              </a:tblPr>
              <a:tblGrid>
                <a:gridCol w="2480855">
                  <a:extLst>
                    <a:ext uri="{9D8B030D-6E8A-4147-A177-3AD203B41FA5}">
                      <a16:colId xmlns:a16="http://schemas.microsoft.com/office/drawing/2014/main" val="552668531"/>
                    </a:ext>
                  </a:extLst>
                </a:gridCol>
                <a:gridCol w="1515596">
                  <a:extLst>
                    <a:ext uri="{9D8B030D-6E8A-4147-A177-3AD203B41FA5}">
                      <a16:colId xmlns:a16="http://schemas.microsoft.com/office/drawing/2014/main" val="4038904192"/>
                    </a:ext>
                  </a:extLst>
                </a:gridCol>
                <a:gridCol w="2435396">
                  <a:extLst>
                    <a:ext uri="{9D8B030D-6E8A-4147-A177-3AD203B41FA5}">
                      <a16:colId xmlns:a16="http://schemas.microsoft.com/office/drawing/2014/main" val="1233653999"/>
                    </a:ext>
                  </a:extLst>
                </a:gridCol>
                <a:gridCol w="1378253">
                  <a:extLst>
                    <a:ext uri="{9D8B030D-6E8A-4147-A177-3AD203B41FA5}">
                      <a16:colId xmlns:a16="http://schemas.microsoft.com/office/drawing/2014/main" val="3839846657"/>
                    </a:ext>
                  </a:extLst>
                </a:gridCol>
              </a:tblGrid>
              <a:tr h="286526">
                <a:tc>
                  <a:txBody>
                    <a:bodyPr/>
                    <a:lstStyle/>
                    <a:p>
                      <a:r>
                        <a:rPr lang="en-US" sz="2000" b="0" dirty="0">
                          <a:solidFill>
                            <a:schemeClr val="tx1"/>
                          </a:solidFill>
                        </a:rPr>
                        <a:t>Accounts Payable</a:t>
                      </a:r>
                      <a:endParaRPr lang="en-IN" sz="2000" b="0" dirty="0">
                        <a:solidFill>
                          <a:schemeClr val="tx1"/>
                        </a:solidFill>
                      </a:endParaRPr>
                    </a:p>
                  </a:txBody>
                  <a:tcPr>
                    <a:noFill/>
                  </a:tcPr>
                </a:tc>
                <a:tc>
                  <a:txBody>
                    <a:bodyPr/>
                    <a:lstStyle/>
                    <a:p>
                      <a:pPr algn="ctr"/>
                      <a:r>
                        <a:rPr lang="en-US" sz="2000" b="0" dirty="0">
                          <a:solidFill>
                            <a:schemeClr val="tx1"/>
                          </a:solidFill>
                        </a:rPr>
                        <a:t>$27,000 </a:t>
                      </a:r>
                      <a:endParaRPr lang="en-IN" sz="2000" b="0" dirty="0">
                        <a:solidFill>
                          <a:schemeClr val="tx1"/>
                        </a:solidFill>
                      </a:endParaRPr>
                    </a:p>
                  </a:txBody>
                  <a:tcPr>
                    <a:noFill/>
                  </a:tcPr>
                </a:tc>
                <a:tc>
                  <a:txBody>
                    <a:bodyPr/>
                    <a:lstStyle/>
                    <a:p>
                      <a:r>
                        <a:rPr lang="en-US" sz="2000" b="0" dirty="0">
                          <a:solidFill>
                            <a:schemeClr val="tx1"/>
                          </a:solidFill>
                        </a:rPr>
                        <a:t>Owner’s Drawings</a:t>
                      </a:r>
                      <a:endParaRPr lang="en-IN" sz="2000" b="0" dirty="0">
                        <a:solidFill>
                          <a:schemeClr val="tx1"/>
                        </a:solidFill>
                      </a:endParaRPr>
                    </a:p>
                  </a:txBody>
                  <a:tcPr>
                    <a:noFill/>
                  </a:tcPr>
                </a:tc>
                <a:tc>
                  <a:txBody>
                    <a:bodyPr/>
                    <a:lstStyle/>
                    <a:p>
                      <a:pPr algn="r"/>
                      <a:r>
                        <a:rPr lang="en-US" sz="2000" b="0" dirty="0">
                          <a:solidFill>
                            <a:schemeClr val="tx1"/>
                          </a:solidFill>
                        </a:rPr>
                        <a:t>$15,000</a:t>
                      </a:r>
                      <a:endParaRPr lang="en-IN" sz="2000" b="0" dirty="0">
                        <a:solidFill>
                          <a:schemeClr val="tx1"/>
                        </a:solidFill>
                      </a:endParaRPr>
                    </a:p>
                  </a:txBody>
                  <a:tcPr>
                    <a:noFill/>
                  </a:tcPr>
                </a:tc>
                <a:extLst>
                  <a:ext uri="{0D108BD9-81ED-4DB2-BD59-A6C34878D82A}">
                    <a16:rowId xmlns:a16="http://schemas.microsoft.com/office/drawing/2014/main" val="1336038205"/>
                  </a:ext>
                </a:extLst>
              </a:tr>
              <a:tr h="286526">
                <a:tc>
                  <a:txBody>
                    <a:bodyPr/>
                    <a:lstStyle/>
                    <a:p>
                      <a:r>
                        <a:rPr lang="en-US" sz="2000" b="0" dirty="0">
                          <a:solidFill>
                            <a:schemeClr val="tx1"/>
                          </a:solidFill>
                        </a:rPr>
                        <a:t>Service Revenue</a:t>
                      </a:r>
                      <a:endParaRPr lang="en-IN" sz="2000" b="0" dirty="0">
                        <a:solidFill>
                          <a:schemeClr val="tx1"/>
                        </a:solidFill>
                      </a:endParaRPr>
                    </a:p>
                  </a:txBody>
                  <a:tcPr>
                    <a:noFill/>
                  </a:tcPr>
                </a:tc>
                <a:tc>
                  <a:txBody>
                    <a:bodyPr/>
                    <a:lstStyle/>
                    <a:p>
                      <a:pPr algn="ctr"/>
                      <a:r>
                        <a:rPr lang="en-US" sz="2000" b="0" dirty="0">
                          <a:solidFill>
                            <a:schemeClr val="tx1"/>
                          </a:solidFill>
                        </a:rPr>
                        <a:t>  98,000</a:t>
                      </a:r>
                      <a:endParaRPr lang="en-IN" sz="2000" b="0" dirty="0">
                        <a:solidFill>
                          <a:schemeClr val="tx1"/>
                        </a:solidFill>
                      </a:endParaRPr>
                    </a:p>
                  </a:txBody>
                  <a:tcPr>
                    <a:noFill/>
                  </a:tcPr>
                </a:tc>
                <a:tc>
                  <a:txBody>
                    <a:bodyPr/>
                    <a:lstStyle/>
                    <a:p>
                      <a:r>
                        <a:rPr lang="en-US" sz="2000" b="0" dirty="0">
                          <a:solidFill>
                            <a:schemeClr val="tx1"/>
                          </a:solidFill>
                        </a:rPr>
                        <a:t>Owner’s Capital</a:t>
                      </a:r>
                      <a:endParaRPr lang="en-IN" sz="2000" b="0" dirty="0">
                        <a:solidFill>
                          <a:schemeClr val="tx1"/>
                        </a:solidFill>
                      </a:endParaRPr>
                    </a:p>
                  </a:txBody>
                  <a:tcPr>
                    <a:noFill/>
                  </a:tcPr>
                </a:tc>
                <a:tc>
                  <a:txBody>
                    <a:bodyPr/>
                    <a:lstStyle/>
                    <a:p>
                      <a:pPr algn="r"/>
                      <a:r>
                        <a:rPr lang="en-US" sz="2000" b="0" dirty="0">
                          <a:solidFill>
                            <a:schemeClr val="tx1"/>
                          </a:solidFill>
                        </a:rPr>
                        <a:t>42,000</a:t>
                      </a:r>
                      <a:endParaRPr lang="en-IN" sz="2000" b="0" dirty="0">
                        <a:solidFill>
                          <a:schemeClr val="tx1"/>
                        </a:solidFill>
                      </a:endParaRPr>
                    </a:p>
                  </a:txBody>
                  <a:tcPr>
                    <a:noFill/>
                  </a:tcPr>
                </a:tc>
                <a:extLst>
                  <a:ext uri="{0D108BD9-81ED-4DB2-BD59-A6C34878D82A}">
                    <a16:rowId xmlns:a16="http://schemas.microsoft.com/office/drawing/2014/main" val="37012800"/>
                  </a:ext>
                </a:extLst>
              </a:tr>
              <a:tr h="501421">
                <a:tc>
                  <a:txBody>
                    <a:bodyPr/>
                    <a:lstStyle/>
                    <a:p>
                      <a:r>
                        <a:rPr lang="en-US" sz="2000" b="0" dirty="0">
                          <a:solidFill>
                            <a:schemeClr val="tx1"/>
                          </a:solidFill>
                        </a:rPr>
                        <a:t>Rent Expense</a:t>
                      </a:r>
                      <a:endParaRPr lang="en-IN" sz="2000" b="0" dirty="0">
                        <a:solidFill>
                          <a:schemeClr val="tx1"/>
                        </a:solidFill>
                      </a:endParaRPr>
                    </a:p>
                  </a:txBody>
                  <a:tcPr>
                    <a:noFill/>
                  </a:tcPr>
                </a:tc>
                <a:tc>
                  <a:txBody>
                    <a:bodyPr/>
                    <a:lstStyle/>
                    <a:p>
                      <a:pPr algn="ctr"/>
                      <a:r>
                        <a:rPr lang="en-US" sz="2000" b="0" dirty="0">
                          <a:solidFill>
                            <a:schemeClr val="tx1"/>
                          </a:solidFill>
                        </a:rPr>
                        <a:t>  22,000</a:t>
                      </a:r>
                      <a:endParaRPr lang="en-IN" sz="2000" b="0" dirty="0">
                        <a:solidFill>
                          <a:schemeClr val="tx1"/>
                        </a:solidFill>
                      </a:endParaRPr>
                    </a:p>
                  </a:txBody>
                  <a:tcPr>
                    <a:noFill/>
                  </a:tcPr>
                </a:tc>
                <a:tc>
                  <a:txBody>
                    <a:bodyPr/>
                    <a:lstStyle/>
                    <a:p>
                      <a:r>
                        <a:rPr lang="en-US" sz="2000" b="0" dirty="0">
                          <a:solidFill>
                            <a:schemeClr val="tx1"/>
                          </a:solidFill>
                        </a:rPr>
                        <a:t>Accounts Receivable</a:t>
                      </a:r>
                      <a:endParaRPr lang="en-IN" sz="2000" b="0" dirty="0">
                        <a:solidFill>
                          <a:schemeClr val="tx1"/>
                        </a:solidFill>
                      </a:endParaRPr>
                    </a:p>
                  </a:txBody>
                  <a:tcPr>
                    <a:noFill/>
                  </a:tcPr>
                </a:tc>
                <a:tc>
                  <a:txBody>
                    <a:bodyPr/>
                    <a:lstStyle/>
                    <a:p>
                      <a:pPr algn="r"/>
                      <a:r>
                        <a:rPr lang="en-US" sz="2000" b="0" dirty="0">
                          <a:solidFill>
                            <a:schemeClr val="tx1"/>
                          </a:solidFill>
                        </a:rPr>
                        <a:t>38,000</a:t>
                      </a:r>
                      <a:endParaRPr lang="en-IN" sz="2000" b="0" dirty="0">
                        <a:solidFill>
                          <a:schemeClr val="tx1"/>
                        </a:solidFill>
                      </a:endParaRPr>
                    </a:p>
                  </a:txBody>
                  <a:tcPr>
                    <a:noFill/>
                  </a:tcPr>
                </a:tc>
                <a:extLst>
                  <a:ext uri="{0D108BD9-81ED-4DB2-BD59-A6C34878D82A}">
                    <a16:rowId xmlns:a16="http://schemas.microsoft.com/office/drawing/2014/main" val="1341533313"/>
                  </a:ext>
                </a:extLst>
              </a:tr>
              <a:tr h="286526">
                <a:tc>
                  <a:txBody>
                    <a:bodyPr/>
                    <a:lstStyle/>
                    <a:p>
                      <a:r>
                        <a:rPr lang="en-US" sz="2000" b="0" dirty="0">
                          <a:solidFill>
                            <a:schemeClr val="tx1"/>
                          </a:solidFill>
                        </a:rPr>
                        <a:t>Salaries and Wages</a:t>
                      </a:r>
                      <a:endParaRPr lang="en-IN" sz="2000" b="0" dirty="0">
                        <a:solidFill>
                          <a:schemeClr val="tx1"/>
                        </a:solidFill>
                      </a:endParaRPr>
                    </a:p>
                  </a:txBody>
                  <a:tcPr>
                    <a:noFill/>
                  </a:tcPr>
                </a:tc>
                <a:tc>
                  <a:txBody>
                    <a:bodyPr/>
                    <a:lstStyle/>
                    <a:p>
                      <a:pPr algn="ctr"/>
                      <a:endParaRPr lang="en-IN" sz="2000" b="0" dirty="0">
                        <a:solidFill>
                          <a:schemeClr val="bg2"/>
                        </a:solidFill>
                      </a:endParaRPr>
                    </a:p>
                  </a:txBody>
                  <a:tcPr>
                    <a:noFill/>
                  </a:tcPr>
                </a:tc>
                <a:tc>
                  <a:txBody>
                    <a:bodyPr/>
                    <a:lstStyle/>
                    <a:p>
                      <a:r>
                        <a:rPr lang="en-US" sz="2000" b="0" dirty="0">
                          <a:solidFill>
                            <a:schemeClr val="tx1"/>
                          </a:solidFill>
                        </a:rPr>
                        <a:t>Supplies Expense</a:t>
                      </a:r>
                      <a:endParaRPr lang="en-IN" sz="2000" b="0" dirty="0">
                        <a:solidFill>
                          <a:schemeClr val="tx1"/>
                        </a:solidFill>
                      </a:endParaRPr>
                    </a:p>
                  </a:txBody>
                  <a:tcPr>
                    <a:noFill/>
                  </a:tcPr>
                </a:tc>
                <a:tc>
                  <a:txBody>
                    <a:bodyPr/>
                    <a:lstStyle/>
                    <a:p>
                      <a:pPr algn="r"/>
                      <a:r>
                        <a:rPr lang="en-US" sz="2000" b="0" dirty="0">
                          <a:solidFill>
                            <a:schemeClr val="tx1"/>
                          </a:solidFill>
                        </a:rPr>
                        <a:t>7,000</a:t>
                      </a:r>
                      <a:endParaRPr lang="en-IN" sz="2000" b="0" dirty="0">
                        <a:solidFill>
                          <a:schemeClr val="tx1"/>
                        </a:solidFill>
                      </a:endParaRPr>
                    </a:p>
                  </a:txBody>
                  <a:tcPr>
                    <a:noFill/>
                  </a:tcPr>
                </a:tc>
                <a:extLst>
                  <a:ext uri="{0D108BD9-81ED-4DB2-BD59-A6C34878D82A}">
                    <a16:rowId xmlns:a16="http://schemas.microsoft.com/office/drawing/2014/main" val="3746302157"/>
                  </a:ext>
                </a:extLst>
              </a:tr>
              <a:tr h="286526">
                <a:tc>
                  <a:txBody>
                    <a:bodyPr/>
                    <a:lstStyle/>
                    <a:p>
                      <a:r>
                        <a:rPr lang="en-US" sz="2000" b="0" dirty="0">
                          <a:solidFill>
                            <a:schemeClr val="tx1"/>
                          </a:solidFill>
                        </a:rPr>
                        <a:t>    Expense</a:t>
                      </a:r>
                      <a:endParaRPr lang="en-IN" sz="2000" b="0" dirty="0">
                        <a:solidFill>
                          <a:schemeClr val="tx1"/>
                        </a:solidFill>
                      </a:endParaRPr>
                    </a:p>
                  </a:txBody>
                  <a:tcPr>
                    <a:noFill/>
                  </a:tcPr>
                </a:tc>
                <a:tc>
                  <a:txBody>
                    <a:bodyPr/>
                    <a:lstStyle/>
                    <a:p>
                      <a:pPr algn="ctr"/>
                      <a:r>
                        <a:rPr lang="en-US" sz="2000" b="0" dirty="0">
                          <a:solidFill>
                            <a:schemeClr val="tx1"/>
                          </a:solidFill>
                        </a:rPr>
                        <a:t>  51,000</a:t>
                      </a:r>
                      <a:endParaRPr lang="en-IN" sz="2000" b="0" dirty="0">
                        <a:solidFill>
                          <a:schemeClr val="tx1"/>
                        </a:solidFill>
                      </a:endParaRPr>
                    </a:p>
                  </a:txBody>
                  <a:tcPr>
                    <a:noFill/>
                  </a:tcPr>
                </a:tc>
                <a:tc>
                  <a:txBody>
                    <a:bodyPr/>
                    <a:lstStyle/>
                    <a:p>
                      <a:endParaRPr lang="en-IN" sz="2000" b="0" dirty="0">
                        <a:solidFill>
                          <a:schemeClr val="bg2"/>
                        </a:solidFill>
                      </a:endParaRPr>
                    </a:p>
                  </a:txBody>
                  <a:tcPr>
                    <a:noFill/>
                  </a:tcPr>
                </a:tc>
                <a:tc>
                  <a:txBody>
                    <a:bodyPr/>
                    <a:lstStyle/>
                    <a:p>
                      <a:endParaRPr lang="en-IN" sz="2000" b="0" dirty="0">
                        <a:solidFill>
                          <a:schemeClr val="bg2"/>
                        </a:solidFill>
                      </a:endParaRPr>
                    </a:p>
                  </a:txBody>
                  <a:tcPr>
                    <a:noFill/>
                  </a:tcPr>
                </a:tc>
                <a:extLst>
                  <a:ext uri="{0D108BD9-81ED-4DB2-BD59-A6C34878D82A}">
                    <a16:rowId xmlns:a16="http://schemas.microsoft.com/office/drawing/2014/main" val="3642750372"/>
                  </a:ext>
                </a:extLst>
              </a:tr>
            </a:tbl>
          </a:graphicData>
        </a:graphic>
      </p:graphicFrame>
      <p:sp>
        <p:nvSpPr>
          <p:cNvPr id="25" name="Content Placeholder 24"/>
          <p:cNvSpPr>
            <a:spLocks noGrp="1"/>
          </p:cNvSpPr>
          <p:nvPr>
            <p:ph sz="quarter" idx="17"/>
          </p:nvPr>
        </p:nvSpPr>
        <p:spPr>
          <a:xfrm>
            <a:off x="304800" y="4087267"/>
            <a:ext cx="5410200" cy="352383"/>
          </a:xfrm>
        </p:spPr>
        <p:txBody>
          <a:bodyPr/>
          <a:lstStyle/>
          <a:p>
            <a:r>
              <a:rPr lang="en-US" sz="2200" b="1" dirty="0"/>
              <a:t>Prepare the closing entries at December 31.</a:t>
            </a:r>
          </a:p>
        </p:txBody>
      </p:sp>
      <p:sp>
        <p:nvSpPr>
          <p:cNvPr id="26" name="Content Placeholder 25"/>
          <p:cNvSpPr>
            <a:spLocks noGrp="1"/>
          </p:cNvSpPr>
          <p:nvPr>
            <p:ph sz="quarter" idx="18"/>
          </p:nvPr>
        </p:nvSpPr>
        <p:spPr>
          <a:xfrm>
            <a:off x="609600" y="4534299"/>
            <a:ext cx="2201333" cy="354224"/>
          </a:xfrm>
        </p:spPr>
        <p:txBody>
          <a:bodyPr/>
          <a:lstStyle/>
          <a:p>
            <a:r>
              <a:rPr lang="en-US" sz="2200" dirty="0"/>
              <a:t>Income Summary</a:t>
            </a:r>
            <a:endParaRPr lang="en-IN" sz="2200" dirty="0"/>
          </a:p>
        </p:txBody>
      </p:sp>
      <p:sp>
        <p:nvSpPr>
          <p:cNvPr id="27" name="Content Placeholder 26"/>
          <p:cNvSpPr>
            <a:spLocks noGrp="1"/>
          </p:cNvSpPr>
          <p:nvPr>
            <p:ph sz="quarter" idx="19"/>
          </p:nvPr>
        </p:nvSpPr>
        <p:spPr>
          <a:xfrm>
            <a:off x="6477000" y="4547779"/>
            <a:ext cx="990600" cy="352467"/>
          </a:xfrm>
        </p:spPr>
        <p:txBody>
          <a:bodyPr/>
          <a:lstStyle/>
          <a:p>
            <a:r>
              <a:rPr lang="en-US" sz="2200" dirty="0"/>
              <a:t>80,000</a:t>
            </a:r>
            <a:endParaRPr lang="en-IN" sz="2200" dirty="0"/>
          </a:p>
        </p:txBody>
      </p:sp>
      <p:sp>
        <p:nvSpPr>
          <p:cNvPr id="15" name="Content Placeholder 14"/>
          <p:cNvSpPr>
            <a:spLocks noGrp="1"/>
          </p:cNvSpPr>
          <p:nvPr>
            <p:ph sz="quarter" idx="20"/>
          </p:nvPr>
        </p:nvSpPr>
        <p:spPr>
          <a:xfrm>
            <a:off x="829733" y="4889558"/>
            <a:ext cx="3429000" cy="344250"/>
          </a:xfrm>
        </p:spPr>
        <p:txBody>
          <a:bodyPr/>
          <a:lstStyle/>
          <a:p>
            <a:r>
              <a:rPr lang="en-US" sz="2200" dirty="0"/>
              <a:t>Salaries and Wages Expense</a:t>
            </a:r>
            <a:endParaRPr lang="en-IN" sz="2200" dirty="0"/>
          </a:p>
        </p:txBody>
      </p:sp>
      <p:sp>
        <p:nvSpPr>
          <p:cNvPr id="16" name="Content Placeholder 15"/>
          <p:cNvSpPr>
            <a:spLocks noGrp="1"/>
          </p:cNvSpPr>
          <p:nvPr>
            <p:ph sz="quarter" idx="21"/>
          </p:nvPr>
        </p:nvSpPr>
        <p:spPr>
          <a:xfrm>
            <a:off x="7543800" y="4889558"/>
            <a:ext cx="982133" cy="368242"/>
          </a:xfrm>
        </p:spPr>
        <p:txBody>
          <a:bodyPr/>
          <a:lstStyle/>
          <a:p>
            <a:r>
              <a:rPr lang="en-US" sz="2200" dirty="0"/>
              <a:t>51,000</a:t>
            </a:r>
            <a:endParaRPr lang="en-IN" sz="2200" dirty="0"/>
          </a:p>
        </p:txBody>
      </p:sp>
      <p:sp>
        <p:nvSpPr>
          <p:cNvPr id="17" name="Content Placeholder 16"/>
          <p:cNvSpPr>
            <a:spLocks noGrp="1"/>
          </p:cNvSpPr>
          <p:nvPr>
            <p:ph sz="quarter" idx="22"/>
          </p:nvPr>
        </p:nvSpPr>
        <p:spPr>
          <a:xfrm>
            <a:off x="829733" y="5262120"/>
            <a:ext cx="1752600" cy="351501"/>
          </a:xfrm>
        </p:spPr>
        <p:txBody>
          <a:bodyPr/>
          <a:lstStyle/>
          <a:p>
            <a:r>
              <a:rPr lang="en-US" sz="2200" dirty="0"/>
              <a:t>Rent Expense</a:t>
            </a:r>
            <a:endParaRPr lang="en-IN" sz="2200" dirty="0"/>
          </a:p>
        </p:txBody>
      </p:sp>
      <p:sp>
        <p:nvSpPr>
          <p:cNvPr id="18" name="Content Placeholder 17"/>
          <p:cNvSpPr>
            <a:spLocks noGrp="1"/>
          </p:cNvSpPr>
          <p:nvPr>
            <p:ph sz="quarter" idx="23"/>
          </p:nvPr>
        </p:nvSpPr>
        <p:spPr>
          <a:xfrm>
            <a:off x="7543800" y="5257800"/>
            <a:ext cx="1066800" cy="334514"/>
          </a:xfrm>
        </p:spPr>
        <p:txBody>
          <a:bodyPr/>
          <a:lstStyle/>
          <a:p>
            <a:r>
              <a:rPr lang="en-US" sz="2200" dirty="0"/>
              <a:t>22,000</a:t>
            </a:r>
            <a:endParaRPr lang="en-IN" sz="2200" dirty="0"/>
          </a:p>
        </p:txBody>
      </p:sp>
      <p:sp>
        <p:nvSpPr>
          <p:cNvPr id="19" name="Content Placeholder 18"/>
          <p:cNvSpPr>
            <a:spLocks noGrp="1"/>
          </p:cNvSpPr>
          <p:nvPr>
            <p:ph sz="quarter" idx="24"/>
          </p:nvPr>
        </p:nvSpPr>
        <p:spPr>
          <a:xfrm>
            <a:off x="829733" y="5638800"/>
            <a:ext cx="5867400" cy="609600"/>
          </a:xfrm>
        </p:spPr>
        <p:txBody>
          <a:bodyPr/>
          <a:lstStyle/>
          <a:p>
            <a:r>
              <a:rPr lang="en-US" sz="2200" dirty="0"/>
              <a:t>Supplies Expense</a:t>
            </a:r>
          </a:p>
          <a:p>
            <a:pPr>
              <a:spcBef>
                <a:spcPts val="0"/>
              </a:spcBef>
            </a:pPr>
            <a:r>
              <a:rPr lang="en-IN" sz="2200" dirty="0"/>
              <a:t>   (To close expense accounts to Income Summary)</a:t>
            </a:r>
          </a:p>
        </p:txBody>
      </p:sp>
      <p:sp>
        <p:nvSpPr>
          <p:cNvPr id="20" name="Content Placeholder 19"/>
          <p:cNvSpPr>
            <a:spLocks noGrp="1"/>
          </p:cNvSpPr>
          <p:nvPr>
            <p:ph sz="quarter" idx="25"/>
          </p:nvPr>
        </p:nvSpPr>
        <p:spPr>
          <a:xfrm>
            <a:off x="7667325" y="5641025"/>
            <a:ext cx="872937" cy="374199"/>
          </a:xfrm>
        </p:spPr>
        <p:txBody>
          <a:bodyPr/>
          <a:lstStyle/>
          <a:p>
            <a:r>
              <a:rPr lang="en-US" sz="2200" dirty="0"/>
              <a:t>7,000</a:t>
            </a:r>
            <a:endParaRPr lang="en-IN" sz="22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28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497471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p"/>
      <p:bldP spid="27" grpId="0" build="p"/>
      <p:bldP spid="15" grpId="0" build="p"/>
      <p:bldP spid="16" grpId="0" build="p"/>
      <p:bldP spid="17" grpId="0" build="p"/>
      <p:bldP spid="18" grpId="0" build="p"/>
      <p:bldP spid="19" grpId="0" build="p"/>
      <p:bldP spid="20"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ea typeface="Source Sans Pro" charset="0"/>
              </a:rPr>
              <a:t>Do It! 2: </a:t>
            </a:r>
            <a:r>
              <a:rPr lang="en-US" b="1" dirty="0">
                <a:solidFill>
                  <a:srgbClr val="196E78"/>
                </a:solidFill>
                <a:ea typeface="Source Sans Pro" charset="0"/>
              </a:rPr>
              <a:t>Closing Entries </a:t>
            </a:r>
            <a:r>
              <a:rPr lang="en-US" sz="2400" dirty="0">
                <a:solidFill>
                  <a:srgbClr val="196E78"/>
                </a:solidFill>
                <a:ea typeface="Source Sans Pro" charset="0"/>
              </a:rPr>
              <a:t>(3 of 3)</a:t>
            </a:r>
            <a:endParaRPr lang="en-IN" dirty="0"/>
          </a:p>
        </p:txBody>
      </p:sp>
      <p:graphicFrame>
        <p:nvGraphicFramePr>
          <p:cNvPr id="28" name="Content Placeholder 13" descr="Table is accessible to screenreaders"/>
          <p:cNvGraphicFramePr>
            <a:graphicFrameLocks noGrp="1"/>
          </p:cNvGraphicFramePr>
          <p:nvPr>
            <p:ph sz="quarter" idx="16"/>
            <p:extLst>
              <p:ext uri="{D42A27DB-BD31-4B8C-83A1-F6EECF244321}">
                <p14:modId xmlns:p14="http://schemas.microsoft.com/office/powerpoint/2010/main" val="1770303639"/>
              </p:ext>
            </p:extLst>
          </p:nvPr>
        </p:nvGraphicFramePr>
        <p:xfrm>
          <a:off x="533400" y="1524000"/>
          <a:ext cx="7810100" cy="2086381"/>
        </p:xfrm>
        <a:graphic>
          <a:graphicData uri="http://schemas.openxmlformats.org/drawingml/2006/table">
            <a:tbl>
              <a:tblPr firstRow="1" bandRow="1">
                <a:tableStyleId>{5C22544A-7EE6-4342-B048-85BDC9FD1C3A}</a:tableStyleId>
              </a:tblPr>
              <a:tblGrid>
                <a:gridCol w="2480855">
                  <a:extLst>
                    <a:ext uri="{9D8B030D-6E8A-4147-A177-3AD203B41FA5}">
                      <a16:colId xmlns:a16="http://schemas.microsoft.com/office/drawing/2014/main" val="552668531"/>
                    </a:ext>
                  </a:extLst>
                </a:gridCol>
                <a:gridCol w="1515596">
                  <a:extLst>
                    <a:ext uri="{9D8B030D-6E8A-4147-A177-3AD203B41FA5}">
                      <a16:colId xmlns:a16="http://schemas.microsoft.com/office/drawing/2014/main" val="4038904192"/>
                    </a:ext>
                  </a:extLst>
                </a:gridCol>
                <a:gridCol w="2435396">
                  <a:extLst>
                    <a:ext uri="{9D8B030D-6E8A-4147-A177-3AD203B41FA5}">
                      <a16:colId xmlns:a16="http://schemas.microsoft.com/office/drawing/2014/main" val="1233653999"/>
                    </a:ext>
                  </a:extLst>
                </a:gridCol>
                <a:gridCol w="1378253">
                  <a:extLst>
                    <a:ext uri="{9D8B030D-6E8A-4147-A177-3AD203B41FA5}">
                      <a16:colId xmlns:a16="http://schemas.microsoft.com/office/drawing/2014/main" val="3839846657"/>
                    </a:ext>
                  </a:extLst>
                </a:gridCol>
              </a:tblGrid>
              <a:tr h="286526">
                <a:tc>
                  <a:txBody>
                    <a:bodyPr/>
                    <a:lstStyle/>
                    <a:p>
                      <a:r>
                        <a:rPr lang="en-US" sz="2000" b="0" dirty="0">
                          <a:solidFill>
                            <a:schemeClr val="tx1"/>
                          </a:solidFill>
                        </a:rPr>
                        <a:t>Accounts Payable</a:t>
                      </a:r>
                      <a:endParaRPr lang="en-IN" sz="2000" b="0" dirty="0">
                        <a:solidFill>
                          <a:schemeClr val="tx1"/>
                        </a:solidFill>
                      </a:endParaRPr>
                    </a:p>
                  </a:txBody>
                  <a:tcPr>
                    <a:noFill/>
                  </a:tcPr>
                </a:tc>
                <a:tc>
                  <a:txBody>
                    <a:bodyPr/>
                    <a:lstStyle/>
                    <a:p>
                      <a:pPr algn="ctr"/>
                      <a:r>
                        <a:rPr lang="en-US" sz="2000" b="0" dirty="0">
                          <a:solidFill>
                            <a:schemeClr val="tx1"/>
                          </a:solidFill>
                        </a:rPr>
                        <a:t>$27,000 </a:t>
                      </a:r>
                      <a:endParaRPr lang="en-IN" sz="2000" b="0" dirty="0">
                        <a:solidFill>
                          <a:schemeClr val="tx1"/>
                        </a:solidFill>
                      </a:endParaRPr>
                    </a:p>
                  </a:txBody>
                  <a:tcPr>
                    <a:noFill/>
                  </a:tcPr>
                </a:tc>
                <a:tc>
                  <a:txBody>
                    <a:bodyPr/>
                    <a:lstStyle/>
                    <a:p>
                      <a:r>
                        <a:rPr lang="en-US" sz="2000" b="0" dirty="0">
                          <a:solidFill>
                            <a:schemeClr val="tx1"/>
                          </a:solidFill>
                        </a:rPr>
                        <a:t>Owner’s Drawings</a:t>
                      </a:r>
                      <a:endParaRPr lang="en-IN" sz="2000" b="0" dirty="0">
                        <a:solidFill>
                          <a:schemeClr val="tx1"/>
                        </a:solidFill>
                      </a:endParaRPr>
                    </a:p>
                  </a:txBody>
                  <a:tcPr>
                    <a:noFill/>
                  </a:tcPr>
                </a:tc>
                <a:tc>
                  <a:txBody>
                    <a:bodyPr/>
                    <a:lstStyle/>
                    <a:p>
                      <a:pPr algn="r"/>
                      <a:r>
                        <a:rPr lang="en-US" sz="2000" b="0" dirty="0">
                          <a:solidFill>
                            <a:schemeClr val="tx1"/>
                          </a:solidFill>
                        </a:rPr>
                        <a:t>$15,000</a:t>
                      </a:r>
                      <a:endParaRPr lang="en-IN" sz="2000" b="0" dirty="0">
                        <a:solidFill>
                          <a:schemeClr val="tx1"/>
                        </a:solidFill>
                      </a:endParaRPr>
                    </a:p>
                  </a:txBody>
                  <a:tcPr>
                    <a:noFill/>
                  </a:tcPr>
                </a:tc>
                <a:extLst>
                  <a:ext uri="{0D108BD9-81ED-4DB2-BD59-A6C34878D82A}">
                    <a16:rowId xmlns:a16="http://schemas.microsoft.com/office/drawing/2014/main" val="1336038205"/>
                  </a:ext>
                </a:extLst>
              </a:tr>
              <a:tr h="286526">
                <a:tc>
                  <a:txBody>
                    <a:bodyPr/>
                    <a:lstStyle/>
                    <a:p>
                      <a:r>
                        <a:rPr lang="en-US" sz="2000" b="0" dirty="0">
                          <a:solidFill>
                            <a:schemeClr val="tx1"/>
                          </a:solidFill>
                        </a:rPr>
                        <a:t>Service Revenue</a:t>
                      </a:r>
                      <a:endParaRPr lang="en-IN" sz="2000" b="0" dirty="0">
                        <a:solidFill>
                          <a:schemeClr val="tx1"/>
                        </a:solidFill>
                      </a:endParaRPr>
                    </a:p>
                  </a:txBody>
                  <a:tcPr>
                    <a:noFill/>
                  </a:tcPr>
                </a:tc>
                <a:tc>
                  <a:txBody>
                    <a:bodyPr/>
                    <a:lstStyle/>
                    <a:p>
                      <a:pPr algn="ctr"/>
                      <a:r>
                        <a:rPr lang="en-US" sz="2000" b="0" dirty="0">
                          <a:solidFill>
                            <a:schemeClr val="tx1"/>
                          </a:solidFill>
                        </a:rPr>
                        <a:t>  98,000</a:t>
                      </a:r>
                      <a:endParaRPr lang="en-IN" sz="2000" b="0" dirty="0">
                        <a:solidFill>
                          <a:schemeClr val="tx1"/>
                        </a:solidFill>
                      </a:endParaRPr>
                    </a:p>
                  </a:txBody>
                  <a:tcPr>
                    <a:noFill/>
                  </a:tcPr>
                </a:tc>
                <a:tc>
                  <a:txBody>
                    <a:bodyPr/>
                    <a:lstStyle/>
                    <a:p>
                      <a:r>
                        <a:rPr lang="en-US" sz="2000" b="0" dirty="0">
                          <a:solidFill>
                            <a:schemeClr val="tx1"/>
                          </a:solidFill>
                        </a:rPr>
                        <a:t>Owner’s Capital</a:t>
                      </a:r>
                      <a:endParaRPr lang="en-IN" sz="2000" b="0" dirty="0">
                        <a:solidFill>
                          <a:schemeClr val="tx1"/>
                        </a:solidFill>
                      </a:endParaRPr>
                    </a:p>
                  </a:txBody>
                  <a:tcPr>
                    <a:noFill/>
                  </a:tcPr>
                </a:tc>
                <a:tc>
                  <a:txBody>
                    <a:bodyPr/>
                    <a:lstStyle/>
                    <a:p>
                      <a:pPr algn="r"/>
                      <a:r>
                        <a:rPr lang="en-US" sz="2000" b="0" dirty="0">
                          <a:solidFill>
                            <a:schemeClr val="tx1"/>
                          </a:solidFill>
                        </a:rPr>
                        <a:t>42,000</a:t>
                      </a:r>
                      <a:endParaRPr lang="en-IN" sz="2000" b="0" dirty="0">
                        <a:solidFill>
                          <a:schemeClr val="tx1"/>
                        </a:solidFill>
                      </a:endParaRPr>
                    </a:p>
                  </a:txBody>
                  <a:tcPr>
                    <a:noFill/>
                  </a:tcPr>
                </a:tc>
                <a:extLst>
                  <a:ext uri="{0D108BD9-81ED-4DB2-BD59-A6C34878D82A}">
                    <a16:rowId xmlns:a16="http://schemas.microsoft.com/office/drawing/2014/main" val="37012800"/>
                  </a:ext>
                </a:extLst>
              </a:tr>
              <a:tr h="501421">
                <a:tc>
                  <a:txBody>
                    <a:bodyPr/>
                    <a:lstStyle/>
                    <a:p>
                      <a:r>
                        <a:rPr lang="en-US" sz="2000" b="0" dirty="0">
                          <a:solidFill>
                            <a:schemeClr val="tx1"/>
                          </a:solidFill>
                        </a:rPr>
                        <a:t>Rent Expense</a:t>
                      </a:r>
                      <a:endParaRPr lang="en-IN" sz="2000" b="0" dirty="0">
                        <a:solidFill>
                          <a:schemeClr val="tx1"/>
                        </a:solidFill>
                      </a:endParaRPr>
                    </a:p>
                  </a:txBody>
                  <a:tcPr>
                    <a:noFill/>
                  </a:tcPr>
                </a:tc>
                <a:tc>
                  <a:txBody>
                    <a:bodyPr/>
                    <a:lstStyle/>
                    <a:p>
                      <a:pPr algn="ctr"/>
                      <a:r>
                        <a:rPr lang="en-US" sz="2000" b="0" dirty="0">
                          <a:solidFill>
                            <a:schemeClr val="tx1"/>
                          </a:solidFill>
                        </a:rPr>
                        <a:t>  22,000</a:t>
                      </a:r>
                      <a:endParaRPr lang="en-IN" sz="2000" b="0" dirty="0">
                        <a:solidFill>
                          <a:schemeClr val="tx1"/>
                        </a:solidFill>
                      </a:endParaRPr>
                    </a:p>
                  </a:txBody>
                  <a:tcPr>
                    <a:noFill/>
                  </a:tcPr>
                </a:tc>
                <a:tc>
                  <a:txBody>
                    <a:bodyPr/>
                    <a:lstStyle/>
                    <a:p>
                      <a:r>
                        <a:rPr lang="en-US" sz="2000" b="0" dirty="0">
                          <a:solidFill>
                            <a:schemeClr val="tx1"/>
                          </a:solidFill>
                        </a:rPr>
                        <a:t>Accounts Receivable</a:t>
                      </a:r>
                      <a:endParaRPr lang="en-IN" sz="2000" b="0" dirty="0">
                        <a:solidFill>
                          <a:schemeClr val="tx1"/>
                        </a:solidFill>
                      </a:endParaRPr>
                    </a:p>
                  </a:txBody>
                  <a:tcPr>
                    <a:noFill/>
                  </a:tcPr>
                </a:tc>
                <a:tc>
                  <a:txBody>
                    <a:bodyPr/>
                    <a:lstStyle/>
                    <a:p>
                      <a:pPr algn="r"/>
                      <a:r>
                        <a:rPr lang="en-US" sz="2000" b="0" dirty="0">
                          <a:solidFill>
                            <a:schemeClr val="tx1"/>
                          </a:solidFill>
                        </a:rPr>
                        <a:t>38,000</a:t>
                      </a:r>
                      <a:endParaRPr lang="en-IN" sz="2000" b="0" dirty="0">
                        <a:solidFill>
                          <a:schemeClr val="tx1"/>
                        </a:solidFill>
                      </a:endParaRPr>
                    </a:p>
                  </a:txBody>
                  <a:tcPr>
                    <a:noFill/>
                  </a:tcPr>
                </a:tc>
                <a:extLst>
                  <a:ext uri="{0D108BD9-81ED-4DB2-BD59-A6C34878D82A}">
                    <a16:rowId xmlns:a16="http://schemas.microsoft.com/office/drawing/2014/main" val="1341533313"/>
                  </a:ext>
                </a:extLst>
              </a:tr>
              <a:tr h="286526">
                <a:tc>
                  <a:txBody>
                    <a:bodyPr/>
                    <a:lstStyle/>
                    <a:p>
                      <a:r>
                        <a:rPr lang="en-US" sz="2000" b="0" dirty="0">
                          <a:solidFill>
                            <a:schemeClr val="tx1"/>
                          </a:solidFill>
                        </a:rPr>
                        <a:t>Salaries and Wages</a:t>
                      </a:r>
                      <a:endParaRPr lang="en-IN" sz="2000" b="0" dirty="0">
                        <a:solidFill>
                          <a:schemeClr val="tx1"/>
                        </a:solidFill>
                      </a:endParaRPr>
                    </a:p>
                  </a:txBody>
                  <a:tcPr>
                    <a:noFill/>
                  </a:tcPr>
                </a:tc>
                <a:tc>
                  <a:txBody>
                    <a:bodyPr/>
                    <a:lstStyle/>
                    <a:p>
                      <a:pPr algn="ctr"/>
                      <a:endParaRPr lang="en-IN" sz="2000" b="0" dirty="0">
                        <a:solidFill>
                          <a:schemeClr val="bg2"/>
                        </a:solidFill>
                      </a:endParaRPr>
                    </a:p>
                  </a:txBody>
                  <a:tcPr>
                    <a:noFill/>
                  </a:tcPr>
                </a:tc>
                <a:tc>
                  <a:txBody>
                    <a:bodyPr/>
                    <a:lstStyle/>
                    <a:p>
                      <a:r>
                        <a:rPr lang="en-US" sz="2000" b="0" dirty="0">
                          <a:solidFill>
                            <a:schemeClr val="tx1"/>
                          </a:solidFill>
                        </a:rPr>
                        <a:t>Supplies Expense</a:t>
                      </a:r>
                      <a:endParaRPr lang="en-IN" sz="2000" b="0" dirty="0">
                        <a:solidFill>
                          <a:schemeClr val="tx1"/>
                        </a:solidFill>
                      </a:endParaRPr>
                    </a:p>
                  </a:txBody>
                  <a:tcPr>
                    <a:noFill/>
                  </a:tcPr>
                </a:tc>
                <a:tc>
                  <a:txBody>
                    <a:bodyPr/>
                    <a:lstStyle/>
                    <a:p>
                      <a:pPr algn="r"/>
                      <a:r>
                        <a:rPr lang="en-US" sz="2000" b="0" dirty="0">
                          <a:solidFill>
                            <a:schemeClr val="tx1"/>
                          </a:solidFill>
                        </a:rPr>
                        <a:t>7,000</a:t>
                      </a:r>
                      <a:endParaRPr lang="en-IN" sz="2000" b="0" dirty="0">
                        <a:solidFill>
                          <a:schemeClr val="tx1"/>
                        </a:solidFill>
                      </a:endParaRPr>
                    </a:p>
                  </a:txBody>
                  <a:tcPr>
                    <a:noFill/>
                  </a:tcPr>
                </a:tc>
                <a:extLst>
                  <a:ext uri="{0D108BD9-81ED-4DB2-BD59-A6C34878D82A}">
                    <a16:rowId xmlns:a16="http://schemas.microsoft.com/office/drawing/2014/main" val="3746302157"/>
                  </a:ext>
                </a:extLst>
              </a:tr>
              <a:tr h="286526">
                <a:tc>
                  <a:txBody>
                    <a:bodyPr/>
                    <a:lstStyle/>
                    <a:p>
                      <a:r>
                        <a:rPr lang="en-US" sz="2000" b="0" dirty="0">
                          <a:solidFill>
                            <a:schemeClr val="tx1"/>
                          </a:solidFill>
                        </a:rPr>
                        <a:t>    Expense</a:t>
                      </a:r>
                      <a:endParaRPr lang="en-IN" sz="2000" b="0" dirty="0">
                        <a:solidFill>
                          <a:schemeClr val="tx1"/>
                        </a:solidFill>
                      </a:endParaRPr>
                    </a:p>
                  </a:txBody>
                  <a:tcPr>
                    <a:noFill/>
                  </a:tcPr>
                </a:tc>
                <a:tc>
                  <a:txBody>
                    <a:bodyPr/>
                    <a:lstStyle/>
                    <a:p>
                      <a:pPr algn="ctr"/>
                      <a:r>
                        <a:rPr lang="en-US" sz="2000" b="0" dirty="0">
                          <a:solidFill>
                            <a:schemeClr val="tx1"/>
                          </a:solidFill>
                        </a:rPr>
                        <a:t>  51,000</a:t>
                      </a:r>
                      <a:endParaRPr lang="en-IN" sz="2000" b="0" dirty="0">
                        <a:solidFill>
                          <a:schemeClr val="tx1"/>
                        </a:solidFill>
                      </a:endParaRPr>
                    </a:p>
                  </a:txBody>
                  <a:tcPr>
                    <a:noFill/>
                  </a:tcPr>
                </a:tc>
                <a:tc>
                  <a:txBody>
                    <a:bodyPr/>
                    <a:lstStyle/>
                    <a:p>
                      <a:endParaRPr lang="en-IN" sz="2000" b="0" dirty="0">
                        <a:solidFill>
                          <a:schemeClr val="bg2"/>
                        </a:solidFill>
                      </a:endParaRPr>
                    </a:p>
                  </a:txBody>
                  <a:tcPr>
                    <a:noFill/>
                  </a:tcPr>
                </a:tc>
                <a:tc>
                  <a:txBody>
                    <a:bodyPr/>
                    <a:lstStyle/>
                    <a:p>
                      <a:endParaRPr lang="en-IN" sz="2000" b="0" dirty="0">
                        <a:solidFill>
                          <a:schemeClr val="bg2"/>
                        </a:solidFill>
                      </a:endParaRPr>
                    </a:p>
                  </a:txBody>
                  <a:tcPr>
                    <a:noFill/>
                  </a:tcPr>
                </a:tc>
                <a:extLst>
                  <a:ext uri="{0D108BD9-81ED-4DB2-BD59-A6C34878D82A}">
                    <a16:rowId xmlns:a16="http://schemas.microsoft.com/office/drawing/2014/main" val="3642750372"/>
                  </a:ext>
                </a:extLst>
              </a:tr>
            </a:tbl>
          </a:graphicData>
        </a:graphic>
      </p:graphicFrame>
      <p:sp>
        <p:nvSpPr>
          <p:cNvPr id="25" name="Content Placeholder 24"/>
          <p:cNvSpPr>
            <a:spLocks noGrp="1"/>
          </p:cNvSpPr>
          <p:nvPr>
            <p:ph sz="quarter" idx="17"/>
          </p:nvPr>
        </p:nvSpPr>
        <p:spPr>
          <a:xfrm>
            <a:off x="304800" y="3642825"/>
            <a:ext cx="5334000" cy="352383"/>
          </a:xfrm>
        </p:spPr>
        <p:txBody>
          <a:bodyPr/>
          <a:lstStyle/>
          <a:p>
            <a:r>
              <a:rPr lang="en-US" sz="2200" b="1" dirty="0"/>
              <a:t>Prepare the closing entries at December 31.</a:t>
            </a:r>
          </a:p>
        </p:txBody>
      </p:sp>
      <p:sp>
        <p:nvSpPr>
          <p:cNvPr id="26" name="Content Placeholder 25"/>
          <p:cNvSpPr>
            <a:spLocks noGrp="1"/>
          </p:cNvSpPr>
          <p:nvPr>
            <p:ph sz="quarter" idx="18"/>
          </p:nvPr>
        </p:nvSpPr>
        <p:spPr>
          <a:xfrm>
            <a:off x="999067" y="4089858"/>
            <a:ext cx="2201333" cy="342500"/>
          </a:xfrm>
        </p:spPr>
        <p:txBody>
          <a:bodyPr/>
          <a:lstStyle/>
          <a:p>
            <a:r>
              <a:rPr lang="en-US" sz="2200" dirty="0"/>
              <a:t>Income Summary</a:t>
            </a:r>
            <a:endParaRPr lang="en-IN" sz="2200" dirty="0"/>
          </a:p>
        </p:txBody>
      </p:sp>
      <p:sp>
        <p:nvSpPr>
          <p:cNvPr id="27" name="Content Placeholder 26"/>
          <p:cNvSpPr>
            <a:spLocks noGrp="1"/>
          </p:cNvSpPr>
          <p:nvPr>
            <p:ph sz="quarter" idx="19"/>
          </p:nvPr>
        </p:nvSpPr>
        <p:spPr>
          <a:xfrm>
            <a:off x="6256867" y="4103337"/>
            <a:ext cx="990600" cy="340744"/>
          </a:xfrm>
        </p:spPr>
        <p:txBody>
          <a:bodyPr/>
          <a:lstStyle/>
          <a:p>
            <a:r>
              <a:rPr lang="en-US" sz="2200" dirty="0"/>
              <a:t>18,000</a:t>
            </a:r>
            <a:endParaRPr lang="en-IN" sz="2200" dirty="0"/>
          </a:p>
        </p:txBody>
      </p:sp>
      <p:sp>
        <p:nvSpPr>
          <p:cNvPr id="15" name="Content Placeholder 14"/>
          <p:cNvSpPr>
            <a:spLocks noGrp="1"/>
          </p:cNvSpPr>
          <p:nvPr>
            <p:ph sz="quarter" idx="20"/>
          </p:nvPr>
        </p:nvSpPr>
        <p:spPr>
          <a:xfrm>
            <a:off x="1162455" y="4461233"/>
            <a:ext cx="4800602" cy="675860"/>
          </a:xfrm>
        </p:spPr>
        <p:txBody>
          <a:bodyPr/>
          <a:lstStyle/>
          <a:p>
            <a:r>
              <a:rPr lang="en-US" sz="2000" dirty="0"/>
              <a:t>Owner’s Capital</a:t>
            </a:r>
          </a:p>
          <a:p>
            <a:pPr>
              <a:spcBef>
                <a:spcPts val="0"/>
              </a:spcBef>
            </a:pPr>
            <a:r>
              <a:rPr lang="en-IN" sz="2000" dirty="0"/>
              <a:t>    (To close net income to owner’s capital)</a:t>
            </a:r>
          </a:p>
        </p:txBody>
      </p:sp>
      <p:sp>
        <p:nvSpPr>
          <p:cNvPr id="16" name="Content Placeholder 15"/>
          <p:cNvSpPr>
            <a:spLocks noGrp="1"/>
          </p:cNvSpPr>
          <p:nvPr>
            <p:ph sz="quarter" idx="21"/>
          </p:nvPr>
        </p:nvSpPr>
        <p:spPr>
          <a:xfrm>
            <a:off x="7323667" y="4432358"/>
            <a:ext cx="982133" cy="368242"/>
          </a:xfrm>
        </p:spPr>
        <p:txBody>
          <a:bodyPr/>
          <a:lstStyle/>
          <a:p>
            <a:r>
              <a:rPr lang="en-US" sz="2200" dirty="0"/>
              <a:t>18,000</a:t>
            </a:r>
            <a:endParaRPr lang="en-IN" sz="2200" dirty="0"/>
          </a:p>
        </p:txBody>
      </p:sp>
      <p:sp>
        <p:nvSpPr>
          <p:cNvPr id="17" name="Content Placeholder 16"/>
          <p:cNvSpPr>
            <a:spLocks noGrp="1"/>
          </p:cNvSpPr>
          <p:nvPr>
            <p:ph sz="quarter" idx="22"/>
          </p:nvPr>
        </p:nvSpPr>
        <p:spPr>
          <a:xfrm>
            <a:off x="999067" y="5195545"/>
            <a:ext cx="1820333" cy="351501"/>
          </a:xfrm>
        </p:spPr>
        <p:txBody>
          <a:bodyPr/>
          <a:lstStyle/>
          <a:p>
            <a:r>
              <a:rPr lang="en-US" sz="2000" dirty="0"/>
              <a:t>Owner’s Capital</a:t>
            </a:r>
            <a:endParaRPr lang="en-IN" sz="2200" dirty="0"/>
          </a:p>
        </p:txBody>
      </p:sp>
      <p:sp>
        <p:nvSpPr>
          <p:cNvPr id="18" name="Content Placeholder 17"/>
          <p:cNvSpPr>
            <a:spLocks noGrp="1"/>
          </p:cNvSpPr>
          <p:nvPr>
            <p:ph sz="quarter" idx="23"/>
          </p:nvPr>
        </p:nvSpPr>
        <p:spPr>
          <a:xfrm>
            <a:off x="6256867" y="5181600"/>
            <a:ext cx="990600" cy="334514"/>
          </a:xfrm>
        </p:spPr>
        <p:txBody>
          <a:bodyPr/>
          <a:lstStyle/>
          <a:p>
            <a:r>
              <a:rPr lang="en-US" sz="2200" dirty="0"/>
              <a:t>15,000</a:t>
            </a:r>
            <a:endParaRPr lang="en-IN" sz="2200" dirty="0"/>
          </a:p>
        </p:txBody>
      </p:sp>
      <p:sp>
        <p:nvSpPr>
          <p:cNvPr id="19" name="Content Placeholder 18"/>
          <p:cNvSpPr>
            <a:spLocks noGrp="1"/>
          </p:cNvSpPr>
          <p:nvPr>
            <p:ph sz="quarter" idx="24"/>
          </p:nvPr>
        </p:nvSpPr>
        <p:spPr>
          <a:xfrm>
            <a:off x="1162456" y="5574559"/>
            <a:ext cx="5094411" cy="615674"/>
          </a:xfrm>
        </p:spPr>
        <p:txBody>
          <a:bodyPr/>
          <a:lstStyle/>
          <a:p>
            <a:r>
              <a:rPr lang="en-US" sz="2000" dirty="0"/>
              <a:t>Owner’s Drawings</a:t>
            </a:r>
          </a:p>
          <a:p>
            <a:pPr>
              <a:spcBef>
                <a:spcPts val="0"/>
              </a:spcBef>
            </a:pPr>
            <a:r>
              <a:rPr lang="en-IN" sz="2000" dirty="0"/>
              <a:t>   (To close owner’s drawings to owner’s capital)</a:t>
            </a:r>
          </a:p>
        </p:txBody>
      </p:sp>
      <p:sp>
        <p:nvSpPr>
          <p:cNvPr id="20" name="Content Placeholder 19"/>
          <p:cNvSpPr>
            <a:spLocks noGrp="1"/>
          </p:cNvSpPr>
          <p:nvPr>
            <p:ph sz="quarter" idx="25"/>
          </p:nvPr>
        </p:nvSpPr>
        <p:spPr>
          <a:xfrm>
            <a:off x="7323667" y="5576783"/>
            <a:ext cx="982133" cy="374199"/>
          </a:xfrm>
        </p:spPr>
        <p:txBody>
          <a:bodyPr/>
          <a:lstStyle/>
          <a:p>
            <a:r>
              <a:rPr lang="en-US" sz="2200" dirty="0"/>
              <a:t>15,000</a:t>
            </a:r>
            <a:endParaRPr lang="en-IN" sz="22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29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900192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p"/>
      <p:bldP spid="27" grpId="0" build="p"/>
      <p:bldP spid="15" grpId="0" build="p"/>
      <p:bldP spid="16" grpId="0" build="p"/>
      <p:bldP spid="17" grpId="0" build="p"/>
      <p:bldP spid="18" grpId="0" build="p"/>
      <p:bldP spid="19" grpId="0" build="p"/>
      <p:bldP spid="2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
          <p:cNvSpPr>
            <a:spLocks noGrp="1"/>
          </p:cNvSpPr>
          <p:nvPr>
            <p:ph type="title"/>
          </p:nvPr>
        </p:nvSpPr>
        <p:spPr>
          <a:xfrm>
            <a:off x="304800" y="762001"/>
            <a:ext cx="8534400" cy="685799"/>
          </a:xfrm>
          <a:prstGeom prst="rect">
            <a:avLst/>
          </a:prstGeom>
        </p:spPr>
        <p:txBody>
          <a:bodyPr/>
          <a:lstStyle/>
          <a:p>
            <a:r>
              <a:rPr lang="en-US" sz="4000" b="1" dirty="0">
                <a:solidFill>
                  <a:schemeClr val="accent1"/>
                </a:solidFill>
                <a:latin typeface="Calibri" panose="020F0502020204030204" pitchFamily="34" charset="0"/>
              </a:rPr>
              <a:t>The Worksheet </a:t>
            </a:r>
            <a:r>
              <a:rPr lang="en-US" sz="2400" dirty="0">
                <a:solidFill>
                  <a:schemeClr val="accent1"/>
                </a:solidFill>
                <a:latin typeface="Calibri" panose="020F0502020204030204" pitchFamily="34" charset="0"/>
              </a:rPr>
              <a:t>(1 of 2)</a:t>
            </a:r>
          </a:p>
        </p:txBody>
      </p:sp>
      <p:sp>
        <p:nvSpPr>
          <p:cNvPr id="4" name="COBBL"/>
          <p:cNvSpPr>
            <a:spLocks noGrp="1"/>
          </p:cNvSpPr>
          <p:nvPr>
            <p:ph sz="quarter" idx="16"/>
          </p:nvPr>
        </p:nvSpPr>
        <p:spPr>
          <a:xfrm>
            <a:off x="304800" y="1752600"/>
            <a:ext cx="8534400" cy="2971800"/>
          </a:xfrm>
        </p:spPr>
        <p:txBody>
          <a:bodyPr/>
          <a:lstStyle/>
          <a:p>
            <a:pPr marL="291600" lvl="2" indent="-291600">
              <a:spcBef>
                <a:spcPts val="1000"/>
              </a:spcBef>
              <a:buClr>
                <a:schemeClr val="accent2"/>
              </a:buClr>
              <a:buSzPct val="100000"/>
            </a:pPr>
            <a:r>
              <a:rPr lang="en-US" altLang="en-US" sz="2800" dirty="0">
                <a:latin typeface="Calibri" panose="020F0502020204030204" pitchFamily="34" charset="0"/>
              </a:rPr>
              <a:t>Multiple-column form used in </a:t>
            </a:r>
            <a:r>
              <a:rPr lang="en-IN" altLang="en-US" sz="2800" dirty="0">
                <a:latin typeface="Calibri" panose="020F0502020204030204" pitchFamily="34" charset="0"/>
              </a:rPr>
              <a:t>the adjustment process and </a:t>
            </a:r>
            <a:r>
              <a:rPr lang="en-US" altLang="en-US" sz="2800" dirty="0">
                <a:latin typeface="Calibri" panose="020F0502020204030204" pitchFamily="34" charset="0"/>
              </a:rPr>
              <a:t>preparing financial statements</a:t>
            </a:r>
          </a:p>
          <a:p>
            <a:pPr marL="291600" lvl="2" indent="-291600">
              <a:spcBef>
                <a:spcPts val="1000"/>
              </a:spcBef>
              <a:buClr>
                <a:schemeClr val="accent2"/>
              </a:buClr>
              <a:buSzPct val="100000"/>
            </a:pPr>
            <a:r>
              <a:rPr lang="en-US" altLang="en-US" sz="2800" dirty="0">
                <a:latin typeface="Calibri" panose="020F0502020204030204" pitchFamily="34" charset="0"/>
              </a:rPr>
              <a:t>Not a permanent accounting record</a:t>
            </a:r>
          </a:p>
          <a:p>
            <a:pPr marL="291600" lvl="2" indent="-291600">
              <a:spcBef>
                <a:spcPts val="1000"/>
              </a:spcBef>
              <a:buClr>
                <a:schemeClr val="accent2"/>
              </a:buClr>
              <a:buSzPct val="100000"/>
            </a:pPr>
            <a:r>
              <a:rPr lang="en-US" altLang="en-US" sz="2800" dirty="0">
                <a:latin typeface="Calibri" panose="020F0502020204030204" pitchFamily="34" charset="0"/>
              </a:rPr>
              <a:t>May be a computerized worksheet</a:t>
            </a:r>
          </a:p>
          <a:p>
            <a:pPr marL="291600" lvl="2" indent="-291600">
              <a:spcBef>
                <a:spcPts val="1000"/>
              </a:spcBef>
              <a:buClr>
                <a:schemeClr val="accent2"/>
              </a:buClr>
              <a:buSzPct val="100000"/>
            </a:pPr>
            <a:r>
              <a:rPr lang="en-US" altLang="en-US" sz="2800" dirty="0">
                <a:latin typeface="Calibri" panose="020F0502020204030204" pitchFamily="34" charset="0"/>
              </a:rPr>
              <a:t>Prepared using a five step process</a:t>
            </a:r>
          </a:p>
          <a:p>
            <a:pPr marL="291600" lvl="2" indent="-291600">
              <a:spcBef>
                <a:spcPts val="1000"/>
              </a:spcBef>
              <a:buClr>
                <a:schemeClr val="accent2"/>
              </a:buClr>
              <a:buSzPct val="100000"/>
            </a:pPr>
            <a:r>
              <a:rPr lang="en-US" altLang="en-US" sz="2800" dirty="0">
                <a:latin typeface="Calibri" panose="020F0502020204030204" pitchFamily="34" charset="0"/>
              </a:rPr>
              <a:t>Use of worksheet is optional</a:t>
            </a:r>
          </a:p>
        </p:txBody>
      </p:sp>
      <p:sp>
        <p:nvSpPr>
          <p:cNvPr id="5" name="Slide Number Placeholder"/>
          <p:cNvSpPr>
            <a:spLocks noGrp="1"/>
          </p:cNvSpPr>
          <p:nvPr>
            <p:ph type="sldNum" sz="quarter" idx="10"/>
          </p:nvPr>
        </p:nvSpPr>
        <p:spPr/>
        <p:txBody>
          <a:bodyPr/>
          <a:lstStyle/>
          <a:p>
            <a:fld id="{67B19427-F580-D146-B60E-4CADEE75497F}" type="slidenum">
              <a:rPr lang="en-US" smtClean="0">
                <a:latin typeface="Calibri" panose="020F0502020204030204" pitchFamily="34" charset="0"/>
              </a:rPr>
              <a:t>3</a:t>
            </a:fld>
            <a:endParaRPr lang="en-US">
              <a:latin typeface="Calibri" panose="020F0502020204030204" pitchFamily="34" charset="0"/>
            </a:endParaRPr>
          </a:p>
        </p:txBody>
      </p:sp>
      <p:sp>
        <p:nvSpPr>
          <p:cNvPr id="6" name="Footer Placeholder"/>
          <p:cNvSpPr>
            <a:spLocks noGrp="1"/>
          </p:cNvSpPr>
          <p:nvPr>
            <p:ph type="ftr" sz="quarter" idx="11"/>
          </p:nvPr>
        </p:nvSpPr>
        <p:spPr/>
        <p:txBody>
          <a:bodyPr/>
          <a:lstStyle/>
          <a:p>
            <a:r>
              <a:rPr lang="en-US" dirty="0">
                <a:latin typeface="Calibri" panose="020F0502020204030204" pitchFamily="34" charset="0"/>
              </a:rPr>
              <a:t>Copyright ©2018 John Wiley &amp; Sons, Inc. </a:t>
            </a:r>
          </a:p>
        </p:txBody>
      </p:sp>
    </p:spTree>
    <p:extLst>
      <p:ext uri="{BB962C8B-B14F-4D97-AF65-F5344CB8AC3E}">
        <p14:creationId xmlns:p14="http://schemas.microsoft.com/office/powerpoint/2010/main" val="25430769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25474"/>
          </a:xfrm>
        </p:spPr>
        <p:txBody>
          <a:bodyPr>
            <a:noAutofit/>
          </a:bodyPr>
          <a:lstStyle/>
          <a:p>
            <a:r>
              <a:rPr lang="en-US" b="1" dirty="0">
                <a:ea typeface="Source Sans Pro" charset="0"/>
                <a:cs typeface="Calibri" panose="020F0502020204030204" pitchFamily="34" charset="0"/>
              </a:rPr>
              <a:t>The Accounting Cycle</a:t>
            </a:r>
            <a:endParaRPr lang="en-IN" dirty="0"/>
          </a:p>
        </p:txBody>
      </p:sp>
      <p:pic>
        <p:nvPicPr>
          <p:cNvPr id="6" name="Content Placeholder 5" descr="An illustration displays the steps in an accounting cycle. The first step of the cycle is to analyze business transactions. The second step is to journalize the transactions. The third step is to post to ledger accounts. The fourth step is to prepare a trial balance. The fifth step is to journalize and post adjusting entries. The sixth step is to prepare an adjusted trial balance. The seventh step is to prepare financial statements. The eighth step is to journalize and post closing entries. The ninth step is to prepare a post closing trial balance. Then the cycle begins again with the first step of analyzing business transaction and the cycle continues."/>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983999" y="1795391"/>
            <a:ext cx="7176001" cy="4257818"/>
          </a:xfrm>
        </p:spPr>
      </p:pic>
      <p:sp>
        <p:nvSpPr>
          <p:cNvPr id="4" name="Slide Number Placeholder 3"/>
          <p:cNvSpPr>
            <a:spLocks noGrp="1"/>
          </p:cNvSpPr>
          <p:nvPr>
            <p:ph type="sldNum" sz="quarter" idx="10"/>
          </p:nvPr>
        </p:nvSpPr>
        <p:spPr/>
        <p:txBody>
          <a:bodyPr/>
          <a:lstStyle/>
          <a:p>
            <a:fld id="{67B19427-F580-D146-B60E-4CADEE75497F}" type="slidenum">
              <a:rPr lang="en-US" smtClean="0"/>
              <a:pPr/>
              <a:t>30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015181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1. Analyze Business Transactions</a:t>
            </a:r>
            <a:endParaRPr lang="en-IN" dirty="0"/>
          </a:p>
        </p:txBody>
      </p:sp>
      <p:pic>
        <p:nvPicPr>
          <p:cNvPr id="10" name="Content Placeholder 9" descr="An illustration displays a partial schedule of an account analysis with 5 transactions posted. The analysis contains three primary columns, assets, liabilities, and owner's equity. Two accounts are listed under assets, cash and equipment, and three accounts are listed under liabilities, accounts payable, notes payable, and unearned revenue.  Owner's equity is calculated as owner's capital minus owner's drawings plus revenue minus expenses. These same items are listed in separate columns under owner's equity. The first transaction is dated 1 and displays an increase of $10,000 under cash, and an increase of $10,000 under owner's capital. The second transactions is dated 1 and displays a $5,000 increase under equipment, and a $5,000 increase under notes payable. The next transaction is dated 2 and displays a 1,200 increase under cash and a 1,200 increase under unearned revenue. The next tranaction is dated 3 and displays a decrease of 900 under cash and a decrease under expenses of $900. ">
            <a:extLst>
              <a:ext uri="{FF2B5EF4-FFF2-40B4-BE49-F238E27FC236}">
                <a16:creationId xmlns:a16="http://schemas.microsoft.com/office/drawing/2014/main" id="{340D8F03-4A8D-47F3-9D78-07EDFEF08FA3}"/>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586468" y="2041300"/>
            <a:ext cx="7971064" cy="1556201"/>
          </a:xfrm>
        </p:spPr>
      </p:pic>
      <p:sp>
        <p:nvSpPr>
          <p:cNvPr id="8" name="Content Placeholder 7"/>
          <p:cNvSpPr>
            <a:spLocks noGrp="1"/>
          </p:cNvSpPr>
          <p:nvPr>
            <p:ph sz="quarter" idx="18"/>
          </p:nvPr>
        </p:nvSpPr>
        <p:spPr>
          <a:xfrm>
            <a:off x="3608917" y="3886200"/>
            <a:ext cx="2106083" cy="383116"/>
          </a:xfrm>
        </p:spPr>
        <p:txBody>
          <a:bodyPr/>
          <a:lstStyle/>
          <a:p>
            <a:r>
              <a:rPr lang="en-US" sz="2200" b="1" dirty="0"/>
              <a:t>Partial Schedule</a:t>
            </a:r>
          </a:p>
        </p:txBody>
      </p:sp>
      <p:sp>
        <p:nvSpPr>
          <p:cNvPr id="4" name="Slide Number Placeholder 3"/>
          <p:cNvSpPr>
            <a:spLocks noGrp="1"/>
          </p:cNvSpPr>
          <p:nvPr>
            <p:ph type="sldNum" sz="quarter" idx="10"/>
          </p:nvPr>
        </p:nvSpPr>
        <p:spPr/>
        <p:txBody>
          <a:bodyPr/>
          <a:lstStyle/>
          <a:p>
            <a:fld id="{67B19427-F580-D146-B60E-4CADEE75497F}" type="slidenum">
              <a:rPr lang="en-US" smtClean="0"/>
              <a:pPr/>
              <a:t>31</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7474936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2. Journalize the Transactions</a:t>
            </a:r>
            <a:endParaRPr lang="en-IN" dirty="0"/>
          </a:p>
        </p:txBody>
      </p:sp>
      <p:graphicFrame>
        <p:nvGraphicFramePr>
          <p:cNvPr id="7" name="Content Placeholder 6" descr="Table is accessible to screenreaders"/>
          <p:cNvGraphicFramePr>
            <a:graphicFrameLocks noGrp="1"/>
          </p:cNvGraphicFramePr>
          <p:nvPr>
            <p:ph sz="quarter" idx="16"/>
            <p:extLst>
              <p:ext uri="{D42A27DB-BD31-4B8C-83A1-F6EECF244321}">
                <p14:modId xmlns:p14="http://schemas.microsoft.com/office/powerpoint/2010/main" val="2738594238"/>
              </p:ext>
            </p:extLst>
          </p:nvPr>
        </p:nvGraphicFramePr>
        <p:xfrm>
          <a:off x="466825" y="1639995"/>
          <a:ext cx="8296175" cy="4456005"/>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110237572"/>
                    </a:ext>
                  </a:extLst>
                </a:gridCol>
                <a:gridCol w="4562375">
                  <a:extLst>
                    <a:ext uri="{9D8B030D-6E8A-4147-A177-3AD203B41FA5}">
                      <a16:colId xmlns:a16="http://schemas.microsoft.com/office/drawing/2014/main" val="3157353377"/>
                    </a:ext>
                  </a:extLst>
                </a:gridCol>
                <a:gridCol w="762000">
                  <a:extLst>
                    <a:ext uri="{9D8B030D-6E8A-4147-A177-3AD203B41FA5}">
                      <a16:colId xmlns:a16="http://schemas.microsoft.com/office/drawing/2014/main" val="3474458746"/>
                    </a:ext>
                  </a:extLst>
                </a:gridCol>
                <a:gridCol w="990600">
                  <a:extLst>
                    <a:ext uri="{9D8B030D-6E8A-4147-A177-3AD203B41FA5}">
                      <a16:colId xmlns:a16="http://schemas.microsoft.com/office/drawing/2014/main" val="3867766148"/>
                    </a:ext>
                  </a:extLst>
                </a:gridCol>
                <a:gridCol w="1066800">
                  <a:extLst>
                    <a:ext uri="{9D8B030D-6E8A-4147-A177-3AD203B41FA5}">
                      <a16:colId xmlns:a16="http://schemas.microsoft.com/office/drawing/2014/main" val="1373841095"/>
                    </a:ext>
                  </a:extLst>
                </a:gridCol>
              </a:tblGrid>
              <a:tr h="211811">
                <a:tc>
                  <a:txBody>
                    <a:bodyPr/>
                    <a:lstStyle/>
                    <a:p>
                      <a:endParaRPr lang="en-IN" sz="1600" b="0" dirty="0">
                        <a:solidFill>
                          <a:schemeClr val="accent1"/>
                        </a:solidFill>
                        <a:latin typeface="+mn-lt"/>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u="none" strike="noStrike" dirty="0">
                          <a:effectLst/>
                        </a:rPr>
                        <a:t>General Journal</a:t>
                      </a:r>
                      <a:endParaRPr lang="en-IN" sz="1600" dirty="0">
                        <a:latin typeface="+mn-lt"/>
                      </a:endParaRPr>
                    </a:p>
                  </a:txBody>
                  <a:tcPr>
                    <a:lnL w="12700" cmpd="sng">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IN" sz="1600" dirty="0">
                        <a:latin typeface="+mn-lt"/>
                      </a:endParaRPr>
                    </a:p>
                  </a:txBody>
                  <a:tcP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IN" sz="1600" dirty="0">
                        <a:latin typeface="+mn-lt"/>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u="none" strike="noStrike" dirty="0">
                          <a:solidFill>
                            <a:schemeClr val="bg1"/>
                          </a:solidFill>
                          <a:effectLst/>
                          <a:latin typeface="+mn-lt"/>
                        </a:rPr>
                        <a:t>Page</a:t>
                      </a:r>
                      <a:r>
                        <a:rPr lang="en-US" sz="1600" b="1" i="0" u="none" strike="noStrike" baseline="0" dirty="0">
                          <a:solidFill>
                            <a:schemeClr val="bg1"/>
                          </a:solidFill>
                          <a:effectLst/>
                          <a:latin typeface="+mn-lt"/>
                        </a:rPr>
                        <a:t> J1</a:t>
                      </a:r>
                      <a:endParaRPr lang="en-US" sz="1600" b="1" i="0" u="none" strike="noStrike" dirty="0">
                        <a:solidFill>
                          <a:schemeClr val="bg1"/>
                        </a:solidFill>
                        <a:effectLst/>
                        <a:latin typeface="Calibri" panose="020F0502020204030204" pitchFamily="34" charset="0"/>
                      </a:endParaRP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40909448"/>
                  </a:ext>
                </a:extLst>
              </a:tr>
              <a:tr h="0">
                <a:tc>
                  <a:txBody>
                    <a:bodyPr/>
                    <a:lstStyle/>
                    <a:p>
                      <a:pPr algn="ctr" fontAlgn="b"/>
                      <a:r>
                        <a:rPr lang="en-US" sz="1600" b="1" u="none" strike="noStrike" dirty="0">
                          <a:effectLst/>
                          <a:latin typeface="+mn-lt"/>
                        </a:rPr>
                        <a:t>Date</a:t>
                      </a:r>
                      <a:endParaRPr lang="en-US" sz="1600" b="1" i="0" u="none" strike="noStrike" dirty="0">
                        <a:solidFill>
                          <a:srgbClr val="000000"/>
                        </a:solidFill>
                        <a:effectLst/>
                        <a:latin typeface="+mn-lt"/>
                      </a:endParaRPr>
                    </a:p>
                  </a:txBody>
                  <a:tcPr marL="4233" marR="4233" marT="9144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600" b="1" u="none" strike="noStrike" dirty="0">
                          <a:effectLst/>
                          <a:latin typeface="+mn-lt"/>
                        </a:rPr>
                        <a:t>Explanation</a:t>
                      </a:r>
                      <a:endParaRPr lang="en-US" sz="1600" b="1" i="0" u="none" strike="noStrike" dirty="0">
                        <a:solidFill>
                          <a:srgbClr val="000000"/>
                        </a:solidFill>
                        <a:effectLst/>
                        <a:latin typeface="+mn-lt"/>
                      </a:endParaRPr>
                    </a:p>
                  </a:txBody>
                  <a:tcPr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600" b="1" u="none" strike="noStrike" dirty="0">
                          <a:effectLst/>
                          <a:latin typeface="+mn-lt"/>
                        </a:rPr>
                        <a:t>Ref.</a:t>
                      </a:r>
                      <a:endParaRPr lang="en-US" sz="16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600" b="1" u="none" strike="noStrike" dirty="0">
                          <a:effectLst/>
                          <a:latin typeface="+mn-lt"/>
                        </a:rPr>
                        <a:t>Debit</a:t>
                      </a:r>
                      <a:endParaRPr lang="en-US" sz="1600" b="1" i="0" u="none" strike="noStrike" dirty="0">
                        <a:solidFill>
                          <a:srgbClr val="000000"/>
                        </a:solidFill>
                        <a:effectLst/>
                        <a:latin typeface="+mn-lt"/>
                      </a:endParaRPr>
                    </a:p>
                  </a:txBody>
                  <a:tcPr marL="4233" marR="423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600" b="1" i="0" u="none" strike="noStrike" dirty="0">
                          <a:solidFill>
                            <a:srgbClr val="000000"/>
                          </a:solidFill>
                          <a:effectLst/>
                          <a:latin typeface="+mn-lt"/>
                        </a:rPr>
                        <a:t>Credit</a:t>
                      </a:r>
                    </a:p>
                  </a:txBody>
                  <a:tcPr marL="4233" marR="4233" marT="9144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50287522"/>
                  </a:ext>
                </a:extLst>
              </a:tr>
              <a:tr h="320168">
                <a:tc>
                  <a:txBody>
                    <a:bodyPr/>
                    <a:lstStyle/>
                    <a:p>
                      <a:pPr algn="ctr" fontAlgn="b"/>
                      <a:r>
                        <a:rPr lang="en-US" sz="1600" b="0" i="0" u="none" strike="noStrike" baseline="0" dirty="0">
                          <a:solidFill>
                            <a:srgbClr val="000000"/>
                          </a:solidFill>
                          <a:effectLst/>
                          <a:latin typeface="+mn-lt"/>
                        </a:rPr>
                        <a:t>2020</a:t>
                      </a:r>
                    </a:p>
                    <a:p>
                      <a:pPr algn="r" fontAlgn="b"/>
                      <a:r>
                        <a:rPr lang="en-US" sz="1600" b="0" i="0" u="none" strike="noStrike" baseline="0" dirty="0">
                          <a:solidFill>
                            <a:srgbClr val="000000"/>
                          </a:solidFill>
                          <a:effectLst/>
                          <a:latin typeface="+mn-lt"/>
                        </a:rPr>
                        <a:t>Oct.  1</a:t>
                      </a:r>
                      <a:endParaRPr lang="en-US" sz="1600" b="0" i="0" u="none" strike="noStrike" dirty="0">
                        <a:solidFill>
                          <a:srgbClr val="000000"/>
                        </a:solidFill>
                        <a:effectLst/>
                        <a:latin typeface="+mn-lt"/>
                      </a:endParaRPr>
                    </a:p>
                  </a:txBody>
                  <a:tcPr marL="4233" marT="4233"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r>
                        <a:rPr lang="en-US" sz="1600" dirty="0">
                          <a:latin typeface="+mn-lt"/>
                        </a:rPr>
                        <a:t>Cash</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fontAlgn="b"/>
                      <a:r>
                        <a:rPr lang="en-US" sz="1600" b="0" i="0" u="none" strike="noStrike" dirty="0">
                          <a:solidFill>
                            <a:srgbClr val="000000"/>
                          </a:solidFill>
                          <a:effectLst/>
                          <a:latin typeface="+mn-lt"/>
                        </a:rPr>
                        <a:t>101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r>
                        <a:rPr lang="en-US" sz="1600" kern="1200" dirty="0">
                          <a:solidFill>
                            <a:schemeClr val="dk1"/>
                          </a:solidFill>
                          <a:latin typeface="+mn-lt"/>
                          <a:ea typeface="+mn-ea"/>
                          <a:cs typeface="+mn-cs"/>
                        </a:rPr>
                        <a:t>10,000</a:t>
                      </a: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endParaRPr lang="en-US" sz="16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4185086"/>
                  </a:ext>
                </a:extLst>
              </a:tr>
              <a:tr h="0">
                <a:tc>
                  <a:txBody>
                    <a:bodyPr/>
                    <a:lstStyle/>
                    <a:p>
                      <a:endParaRPr lang="en-US" sz="1600" dirty="0">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230188"/>
                      <a:r>
                        <a:rPr lang="en-US" sz="1600" dirty="0">
                          <a:latin typeface="+mn-lt"/>
                        </a:rPr>
                        <a:t>Owners’ Capital</a:t>
                      </a:r>
                    </a:p>
                    <a:p>
                      <a:pPr marL="519113" lvl="1" indent="-57150"/>
                      <a:r>
                        <a:rPr lang="en-US" sz="1600" dirty="0">
                          <a:latin typeface="+mn-lt"/>
                        </a:rPr>
                        <a:t>(Record owner's investments)</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600" b="0" i="0" u="none" strike="noStrike" dirty="0">
                          <a:solidFill>
                            <a:srgbClr val="000000"/>
                          </a:solidFill>
                          <a:effectLst/>
                          <a:latin typeface="+mn-lt"/>
                        </a:rPr>
                        <a:t>301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10,000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16557153"/>
                  </a:ext>
                </a:extLst>
              </a:tr>
              <a:tr h="264764">
                <a:tc>
                  <a:txBody>
                    <a:bodyPr/>
                    <a:lstStyle/>
                    <a:p>
                      <a:pPr algn="r"/>
                      <a:r>
                        <a:rPr lang="en-US" sz="1600" dirty="0">
                          <a:latin typeface="+mn-lt"/>
                        </a:rPr>
                        <a:t>1</a:t>
                      </a:r>
                    </a:p>
                  </a:txBody>
                  <a:tcPr marL="4233"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600" kern="1200" dirty="0">
                          <a:solidFill>
                            <a:schemeClr val="dk1"/>
                          </a:solidFill>
                          <a:latin typeface="+mn-lt"/>
                          <a:ea typeface="+mn-ea"/>
                          <a:cs typeface="+mn-cs"/>
                        </a:rPr>
                        <a:t>Equipment</a:t>
                      </a:r>
                    </a:p>
                  </a:txBody>
                  <a:tcPr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600" b="0" i="0" u="none" strike="noStrike" dirty="0">
                          <a:solidFill>
                            <a:srgbClr val="000000"/>
                          </a:solidFill>
                          <a:effectLst/>
                          <a:latin typeface="+mn-lt"/>
                        </a:rPr>
                        <a:t>157</a:t>
                      </a:r>
                    </a:p>
                  </a:txBody>
                  <a:tcPr marL="4233"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5,000</a:t>
                      </a:r>
                    </a:p>
                  </a:txBody>
                  <a:tcPr marL="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281203463"/>
                  </a:ext>
                </a:extLst>
              </a:tr>
              <a:tr h="161310">
                <a:tc>
                  <a:txBody>
                    <a:bodyPr/>
                    <a:lstStyle/>
                    <a:p>
                      <a:pPr algn="r"/>
                      <a:endParaRPr lang="en-US" sz="1600" dirty="0">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230188"/>
                      <a:r>
                        <a:rPr lang="en-US" sz="1600" dirty="0">
                          <a:latin typeface="+mn-lt"/>
                        </a:rPr>
                        <a:t>Notes Payable</a:t>
                      </a:r>
                    </a:p>
                    <a:p>
                      <a:pPr marL="457200" lvl="1" indent="-61913"/>
                      <a:r>
                        <a:rPr lang="en-US" sz="1600" dirty="0">
                          <a:latin typeface="+mn-lt"/>
                        </a:rPr>
                        <a:t>(Purchase equipment on credit)</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600" dirty="0">
                          <a:latin typeface="+mn-lt"/>
                        </a:rPr>
                        <a:t>200</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5,000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657468579"/>
                  </a:ext>
                </a:extLst>
              </a:tr>
              <a:tr h="264764">
                <a:tc>
                  <a:txBody>
                    <a:bodyPr/>
                    <a:lstStyle/>
                    <a:p>
                      <a:pPr algn="r"/>
                      <a:r>
                        <a:rPr lang="en-US" sz="1600" dirty="0">
                          <a:latin typeface="+mn-lt"/>
                        </a:rPr>
                        <a:t>2</a:t>
                      </a:r>
                    </a:p>
                  </a:txBody>
                  <a:tcPr marL="4233"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600" dirty="0">
                          <a:latin typeface="+mn-lt"/>
                        </a:rPr>
                        <a:t>Cash</a:t>
                      </a:r>
                    </a:p>
                  </a:txBody>
                  <a:tcPr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600" dirty="0">
                          <a:latin typeface="+mn-lt"/>
                        </a:rPr>
                        <a:t>101</a:t>
                      </a:r>
                    </a:p>
                  </a:txBody>
                  <a:tcPr marL="4233"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1,200</a:t>
                      </a:r>
                    </a:p>
                  </a:txBody>
                  <a:tcPr marL="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519250663"/>
                  </a:ext>
                </a:extLst>
              </a:tr>
              <a:tr h="161310">
                <a:tc>
                  <a:txBody>
                    <a:bodyPr/>
                    <a:lstStyle/>
                    <a:p>
                      <a:pPr algn="r"/>
                      <a:endParaRPr lang="en-US" sz="1600" dirty="0">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230188"/>
                      <a:r>
                        <a:rPr lang="en-US" sz="1600" dirty="0">
                          <a:latin typeface="+mn-lt"/>
                        </a:rPr>
                        <a:t>Unearned Revenue</a:t>
                      </a:r>
                    </a:p>
                    <a:p>
                      <a:pPr marL="457200" lvl="1" indent="-61913"/>
                      <a:r>
                        <a:rPr lang="en-US" sz="1600" dirty="0">
                          <a:latin typeface="+mn-lt"/>
                        </a:rPr>
                        <a:t>(Receive receipt of cash for future services)</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600" dirty="0">
                          <a:latin typeface="+mn-lt"/>
                        </a:rPr>
                        <a:t>209</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1,200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92784854"/>
                  </a:ext>
                </a:extLst>
              </a:tr>
              <a:tr h="264764">
                <a:tc>
                  <a:txBody>
                    <a:bodyPr/>
                    <a:lstStyle/>
                    <a:p>
                      <a:pPr algn="r"/>
                      <a:r>
                        <a:rPr lang="en-US" sz="1600" dirty="0">
                          <a:latin typeface="+mn-lt"/>
                        </a:rPr>
                        <a:t>3</a:t>
                      </a:r>
                    </a:p>
                  </a:txBody>
                  <a:tcPr marL="4233"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600" dirty="0">
                          <a:latin typeface="+mn-lt"/>
                        </a:rPr>
                        <a:t>Rent</a:t>
                      </a:r>
                      <a:r>
                        <a:rPr lang="en-US" sz="1600" baseline="0" dirty="0">
                          <a:latin typeface="+mn-lt"/>
                        </a:rPr>
                        <a:t> Expense</a:t>
                      </a:r>
                      <a:endParaRPr lang="en-US" sz="1600" dirty="0">
                        <a:latin typeface="+mn-lt"/>
                      </a:endParaRPr>
                    </a:p>
                  </a:txBody>
                  <a:tcPr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600" dirty="0">
                          <a:latin typeface="+mn-lt"/>
                        </a:rPr>
                        <a:t>729</a:t>
                      </a:r>
                    </a:p>
                  </a:txBody>
                  <a:tcPr marL="4233" marR="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600" kern="1200" dirty="0">
                          <a:solidFill>
                            <a:schemeClr val="dk1"/>
                          </a:solidFill>
                          <a:latin typeface="+mn-lt"/>
                          <a:ea typeface="+mn-ea"/>
                          <a:cs typeface="+mn-cs"/>
                        </a:rPr>
                        <a:t>900</a:t>
                      </a:r>
                    </a:p>
                  </a:txBody>
                  <a:tcPr marL="423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600" kern="1200" dirty="0">
                        <a:solidFill>
                          <a:schemeClr val="dk1"/>
                        </a:solidFill>
                        <a:latin typeface="+mn-lt"/>
                        <a:ea typeface="+mn-ea"/>
                        <a:cs typeface="+mn-cs"/>
                      </a:endParaRPr>
                    </a:p>
                  </a:txBody>
                  <a:tcPr marL="4233"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902980941"/>
                  </a:ext>
                </a:extLst>
              </a:tr>
              <a:tr h="161310">
                <a:tc>
                  <a:txBody>
                    <a:bodyPr/>
                    <a:lstStyle/>
                    <a:p>
                      <a:pPr algn="r"/>
                      <a:endParaRPr lang="en-US" sz="1600" dirty="0">
                        <a:latin typeface="+mn-lt"/>
                      </a:endParaRPr>
                    </a:p>
                  </a:txBody>
                  <a:tcPr marL="4233" marT="4233" marB="0" anchor="b">
                    <a:lnR w="12700" cap="flat" cmpd="sng" algn="ctr">
                      <a:solidFill>
                        <a:schemeClr val="tx1"/>
                      </a:solidFill>
                      <a:prstDash val="solid"/>
                      <a:round/>
                      <a:headEnd type="none" w="med" len="med"/>
                      <a:tailEnd type="none" w="med" len="med"/>
                    </a:lnR>
                    <a:noFill/>
                  </a:tcPr>
                </a:tc>
                <a:tc>
                  <a:txBody>
                    <a:bodyPr/>
                    <a:lstStyle/>
                    <a:p>
                      <a:pPr marL="457200" lvl="1" indent="-230188"/>
                      <a:r>
                        <a:rPr lang="en-US" sz="1600" dirty="0">
                          <a:latin typeface="+mn-lt"/>
                        </a:rPr>
                        <a:t>Cash</a:t>
                      </a:r>
                    </a:p>
                    <a:p>
                      <a:pPr marL="457200" lvl="1" indent="-61913"/>
                      <a:r>
                        <a:rPr lang="en-US" sz="1600" dirty="0">
                          <a:latin typeface="+mn-lt"/>
                        </a:rPr>
                        <a:t>(Record payment of rent)</a:t>
                      </a:r>
                    </a:p>
                  </a:txBody>
                  <a:tcPr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600" dirty="0">
                          <a:latin typeface="+mn-lt"/>
                        </a:rPr>
                        <a:t>101</a:t>
                      </a:r>
                    </a:p>
                  </a:txBody>
                  <a:tcPr marL="4233" marR="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noFill/>
                      <a:prstDash val="solid"/>
                      <a:round/>
                      <a:headEnd type="none" w="med" len="med"/>
                      <a:tailEnd type="none" w="med" len="med"/>
                    </a:lnB>
                    <a:noFill/>
                  </a:tcPr>
                </a:tc>
                <a:tc>
                  <a:txBody>
                    <a:bodyPr/>
                    <a:lstStyle/>
                    <a:p>
                      <a:pPr algn="r"/>
                      <a:endParaRPr lang="en-US" sz="1600" kern="1200" dirty="0">
                        <a:solidFill>
                          <a:schemeClr val="bg2"/>
                        </a:solidFill>
                        <a:latin typeface="+mn-lt"/>
                        <a:ea typeface="+mn-ea"/>
                        <a:cs typeface="+mn-cs"/>
                      </a:endParaRPr>
                    </a:p>
                  </a:txBody>
                  <a:tcPr marL="423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noFill/>
                      <a:prstDash val="solid"/>
                      <a:round/>
                      <a:headEnd type="none" w="med" len="med"/>
                      <a:tailEnd type="none" w="med" len="med"/>
                    </a:lnB>
                    <a:noFill/>
                  </a:tcPr>
                </a:tc>
                <a:tc>
                  <a:txBody>
                    <a:bodyPr/>
                    <a:lstStyle/>
                    <a:p>
                      <a:pPr algn="r"/>
                      <a:r>
                        <a:rPr lang="en-US" sz="1600" kern="1200" dirty="0">
                          <a:solidFill>
                            <a:schemeClr val="dk1"/>
                          </a:solidFill>
                          <a:latin typeface="+mn-lt"/>
                          <a:ea typeface="+mn-ea"/>
                          <a:cs typeface="+mn-cs"/>
                        </a:rPr>
                        <a:t>900</a:t>
                      </a:r>
                    </a:p>
                  </a:txBody>
                  <a:tcPr marL="4233"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041770136"/>
                  </a:ext>
                </a:extLst>
              </a:tr>
            </a:tbl>
          </a:graphicData>
        </a:graphic>
      </p:graphicFrame>
      <p:sp>
        <p:nvSpPr>
          <p:cNvPr id="4" name="Slide Number Placeholder 3"/>
          <p:cNvSpPr>
            <a:spLocks noGrp="1"/>
          </p:cNvSpPr>
          <p:nvPr>
            <p:ph type="sldNum" sz="quarter" idx="10"/>
          </p:nvPr>
        </p:nvSpPr>
        <p:spPr/>
        <p:txBody>
          <a:bodyPr/>
          <a:lstStyle/>
          <a:p>
            <a:fld id="{67B19427-F580-D146-B60E-4CADEE75497F}" type="slidenum">
              <a:rPr lang="en-US" smtClean="0"/>
              <a:pPr/>
              <a:t>32</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1914221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3. Post to the Ledger Accounts</a:t>
            </a:r>
            <a:endParaRPr lang="en-IN" dirty="0"/>
          </a:p>
        </p:txBody>
      </p:sp>
      <p:pic>
        <p:nvPicPr>
          <p:cNvPr id="17" name="Content Placeholder 16" descr="A three-part slide displaying the transaction, the journal entry in journal entry form, and the posting to the respective t-accounts. The transaction reads as: On October 1, C. R. Byrd invests $10,000 cash in an advertising company called Pioneer Advertising. The journal entry form has five columns, labeled as date, titles, ref. which is abbreviated for reference, debit, and credit. The journal entry is dated, October 1, and displays cash as the first account name, with the account number, 101, listed in the reference column, and a debit of 10,000. Just below cash, slightly indented appears the owner's capital account with the account number, 301, listed in the reference column, and 10,000 in the credit column. The posting section shows two t-accounts. The first is labeled cash, accounts 101, and has a 10,000 debit posted on October 1, 2020 with a balance of 10,000. A debit of 1,200 on October 2 with a balance of 11,200. A credit of 900 on October 3 with a balance of 10,300. A credit of 600 on October 4 with a balance of 9,700. A credit of 500 on October 20 with a balance of 9,200. A credit of 4,000 on October 26 with a balance of 5,200. A debit of 10,000 on October 31 with a balance of 15,200. All transactions are referenced J 1. ">
            <a:extLst>
              <a:ext uri="{FF2B5EF4-FFF2-40B4-BE49-F238E27FC236}">
                <a16:creationId xmlns:a16="http://schemas.microsoft.com/office/drawing/2014/main" id="{3E9AF560-341C-4464-A064-98059C08497C}"/>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550533" y="1905000"/>
            <a:ext cx="8042935" cy="3756854"/>
          </a:xfrm>
        </p:spPr>
      </p:pic>
      <p:sp>
        <p:nvSpPr>
          <p:cNvPr id="4" name="Slide Number Placeholder 3"/>
          <p:cNvSpPr>
            <a:spLocks noGrp="1"/>
          </p:cNvSpPr>
          <p:nvPr>
            <p:ph type="sldNum" sz="quarter" idx="10"/>
          </p:nvPr>
        </p:nvSpPr>
        <p:spPr/>
        <p:txBody>
          <a:bodyPr/>
          <a:lstStyle/>
          <a:p>
            <a:fld id="{67B19427-F580-D146-B60E-4CADEE75497F}" type="slidenum">
              <a:rPr lang="en-US" smtClean="0"/>
              <a:pPr/>
              <a:t>33</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593402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4. Prepare a Trial Balance</a:t>
            </a:r>
            <a:endParaRPr lang="en-IN" dirty="0"/>
          </a:p>
        </p:txBody>
      </p:sp>
      <p:pic>
        <p:nvPicPr>
          <p:cNvPr id="10" name="Content Placeholder 9" descr="An illustration displays a trial balance. The illustration has a three line heading with the name of the company, Pioneer Advertising; type of balance, trial balance; and the time duration, for the period ending October 31, 2020. There are three columns displayed. The first contains line item labels and the other two contain debit and credit amounts, respectively. The first line reads cash with $15,200 as a debit. The second line reads supplies with 2,500 as a debit. The third line reads prepaid insurance with 600 as a debit. The next line reads equipment with 5,000 as a debit. The next line displays notes payable with $5,000 as a credit. The next line reads accounts payable with 2,500 as a credit. The next line reads unearned service revenue with 1,200 as a credit. The next line has owner's capital with 10,000 as a credit. The next line displays owner's drawings with 500 as a debit. The next line has service revenue with 10000 as a credit. The next line reads salaries and wages expense with 4000 as a debit. The next line has the rent expense with 900 as a debit. The total debits are $28,700, and the total credits are $28,700 displayed in red font.">
            <a:extLst>
              <a:ext uri="{FF2B5EF4-FFF2-40B4-BE49-F238E27FC236}">
                <a16:creationId xmlns:a16="http://schemas.microsoft.com/office/drawing/2014/main" id="{11DCC26F-5E2D-4495-80AA-8E7731664223}"/>
              </a:ext>
            </a:extLst>
          </p:cNvPr>
          <p:cNvPicPr>
            <a:picLocks noGrp="1" noChangeAspect="1"/>
          </p:cNvPicPr>
          <p:nvPr>
            <p:ph sz="quarter" idx="16"/>
          </p:nvPr>
        </p:nvPicPr>
        <p:blipFill>
          <a:blip r:embed="rId2"/>
          <a:stretch>
            <a:fillRect/>
          </a:stretch>
        </p:blipFill>
        <p:spPr>
          <a:xfrm>
            <a:off x="2034273" y="1524000"/>
            <a:ext cx="4918977" cy="4728811"/>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34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7274001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5. Journalize and Post Adjusting Entries</a:t>
            </a:r>
            <a:endParaRPr lang="en-IN" dirty="0"/>
          </a:p>
        </p:txBody>
      </p:sp>
      <p:pic>
        <p:nvPicPr>
          <p:cNvPr id="9" name="Content Placeholder 8" descr="A three part slide displaying the transaction, the journal entry in journal entry form, and the posting to the respective t-accounts. The transaction reads as: Pioneer used supplies costing $1,500. The basic analysis reads, the expense, supplies expense, is increased $1,500 and the asset, supplies, is decreased $1,500. The journal entry dated, October 31, has supplies expense under title column, and a debit of 1,500 and reference number 631. Following supplies expense, the supplies account name is listed, slightly indented, with a credit of 1,500 and reference number 126. The posting shows two t-accounts. The first labeled as supplies reference number 126 has a debit referenced J 1 of 2,500 posted on October 5, and an adjusted entry credit, referenced J 2, of 1,500 on October 31, and debit balance of 1,000 on October 31. The second t account labeled supplies expense reference number 631 has an adjusted entry debit, referenced J 2, of 1,500 on October 31, and a 1,500 balance. A closing entry credit, referenced J 3, of 1,500 on October 31, and a 0 balance. ">
            <a:extLst>
              <a:ext uri="{FF2B5EF4-FFF2-40B4-BE49-F238E27FC236}">
                <a16:creationId xmlns:a16="http://schemas.microsoft.com/office/drawing/2014/main" id="{8ED4769D-146A-4666-B599-5D580864A2E4}"/>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384647" y="1905000"/>
            <a:ext cx="8454553" cy="3495509"/>
          </a:xfrm>
        </p:spPr>
      </p:pic>
      <p:sp>
        <p:nvSpPr>
          <p:cNvPr id="4" name="Slide Number Placeholder 3"/>
          <p:cNvSpPr>
            <a:spLocks noGrp="1"/>
          </p:cNvSpPr>
          <p:nvPr>
            <p:ph type="sldNum" sz="quarter" idx="10"/>
          </p:nvPr>
        </p:nvSpPr>
        <p:spPr/>
        <p:txBody>
          <a:bodyPr/>
          <a:lstStyle/>
          <a:p>
            <a:fld id="{67B19427-F580-D146-B60E-4CADEE75497F}" type="slidenum">
              <a:rPr lang="en-US" smtClean="0"/>
              <a:pPr/>
              <a:t>35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7403189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6. Prepare an Adjusted Trail Balance</a:t>
            </a:r>
            <a:endParaRPr lang="en-IN" dirty="0"/>
          </a:p>
        </p:txBody>
      </p:sp>
      <p:pic>
        <p:nvPicPr>
          <p:cNvPr id="10" name="Content Placeholder 9" descr="An illustration displays an adjusted trial balance. The illustration has a three line heading with the name of the company, Pioneer Advertising; type of balance, adjusted trial balance; and the time duration, for the period ending October 31, 2020. There are three columns displayed. The first contains account names and the other two contain debit and credit amounts, respectively. The first line reads cash with $15,200 as a debit. The second line reads accounts receivable with 200 as a debit. The next line displays supplies with 1,000 as a debit. The next line has prepaid insurance with 550 as a debit. The next line has equipment with 5,000 as a debit. The next line has accumulated depreciation equipment with $40 as a credit. The next line reads notes payable with 5,000 as a credit. The next line reads accounts payable with 2,500 as a credit. The next line reads interest payable with 50 as a credit. The next line reads unearned revenue with 800 as a credit. The next line displays salaries and wages payable with 1,200 as a credit. The next line reads owner's capital with 10,000 as a credit. The next line displays owner's drawings with 500 as a debit. The next line reads service revenue with 10,600 as a credit. The next line displays salaries and wages expense with 5,200 as a debit. The next line has the supplies expense with 1,500 as a debit. The next line displays rent expense with 900 as a debit. The next line has insurance expense with 50 as a debit. The next line displays the interest expense with 50 as a debit. The next line reads the depreciation expense with 40 as a debit. The total debits are $30,190, and the total credits are $30,190.">
            <a:extLst>
              <a:ext uri="{FF2B5EF4-FFF2-40B4-BE49-F238E27FC236}">
                <a16:creationId xmlns:a16="http://schemas.microsoft.com/office/drawing/2014/main" id="{16E2FDC2-C296-4174-A906-47019FEFA51A}"/>
              </a:ext>
            </a:extLst>
          </p:cNvPr>
          <p:cNvPicPr>
            <a:picLocks noGrp="1" noChangeAspect="1"/>
          </p:cNvPicPr>
          <p:nvPr>
            <p:ph sz="quarter" idx="16"/>
          </p:nvPr>
        </p:nvPicPr>
        <p:blipFill>
          <a:blip r:embed="rId2"/>
          <a:stretch>
            <a:fillRect/>
          </a:stretch>
        </p:blipFill>
        <p:spPr>
          <a:xfrm>
            <a:off x="2485046" y="1638299"/>
            <a:ext cx="4173910" cy="4572002"/>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36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64230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58989"/>
          </a:xfrm>
        </p:spPr>
        <p:txBody>
          <a:bodyPr>
            <a:noAutofit/>
          </a:bodyPr>
          <a:lstStyle/>
          <a:p>
            <a:r>
              <a:rPr lang="en-US" b="1" dirty="0">
                <a:latin typeface="Calibri" panose="020F0502020204030204" pitchFamily="34" charset="0"/>
                <a:ea typeface="Source Sans Pro" charset="0"/>
                <a:cs typeface="Calibri" panose="020F0502020204030204" pitchFamily="34" charset="0"/>
              </a:rPr>
              <a:t>7. Prepare Financial Statements</a:t>
            </a:r>
            <a:endParaRPr lang="en-IN" dirty="0"/>
          </a:p>
        </p:txBody>
      </p:sp>
      <p:sp>
        <p:nvSpPr>
          <p:cNvPr id="6" name="Content Placeholder 5"/>
          <p:cNvSpPr>
            <a:spLocks noGrp="1"/>
          </p:cNvSpPr>
          <p:nvPr>
            <p:ph sz="quarter" idx="16"/>
          </p:nvPr>
        </p:nvSpPr>
        <p:spPr>
          <a:xfrm>
            <a:off x="304800" y="1752601"/>
            <a:ext cx="2362200" cy="334818"/>
          </a:xfrm>
        </p:spPr>
        <p:txBody>
          <a:bodyPr/>
          <a:lstStyle/>
          <a:p>
            <a:r>
              <a:rPr lang="en-US" sz="2200" b="1" dirty="0"/>
              <a:t>Partial Statements</a:t>
            </a:r>
          </a:p>
        </p:txBody>
      </p:sp>
      <p:pic>
        <p:nvPicPr>
          <p:cNvPr id="7" name="Content Placeholder 6" descr="An illustration displays three partial statements. The first illustration has a three line heading with the name of the company, Pioneer Advertising; type of the statement, income statement; and the duration, for the month ended October 31, 2020. It displays service revenue under revenues with $10, 600. The second illustration has a three line heading with the name of the company, Pioneer Advertising; type of the statement, Owner's equity statement; and the duration, for the month ended October 31, 2020. It displays owner's capital on October 1, with $0. The third illustration has a three line heading with the name of the company, Pioneer Advertising; type of the statement, balance sheet; and the date, October 31, 2020. The illustration has a section titled assets. The entries under assets are as follows, cash with $15,200; and accounts receivable with 200. "/>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1765190" y="2195651"/>
            <a:ext cx="6312010" cy="4069394"/>
          </a:xfrm>
        </p:spPr>
      </p:pic>
      <p:sp>
        <p:nvSpPr>
          <p:cNvPr id="4" name="Slide Number Placeholder 3"/>
          <p:cNvSpPr>
            <a:spLocks noGrp="1"/>
          </p:cNvSpPr>
          <p:nvPr>
            <p:ph type="sldNum" sz="quarter" idx="10"/>
          </p:nvPr>
        </p:nvSpPr>
        <p:spPr/>
        <p:txBody>
          <a:bodyPr/>
          <a:lstStyle/>
          <a:p>
            <a:fld id="{67B19427-F580-D146-B60E-4CADEE75497F}" type="slidenum">
              <a:rPr lang="en-US" smtClean="0"/>
              <a:pPr/>
              <a:t>37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6976075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389"/>
            <a:ext cx="8534400" cy="599975"/>
          </a:xfrm>
        </p:spPr>
        <p:txBody>
          <a:bodyPr>
            <a:noAutofit/>
          </a:bodyPr>
          <a:lstStyle/>
          <a:p>
            <a:r>
              <a:rPr lang="en-US" b="1" dirty="0">
                <a:latin typeface="Calibri" panose="020F0502020204030204" pitchFamily="34" charset="0"/>
                <a:ea typeface="Source Sans Pro" charset="0"/>
                <a:cs typeface="Calibri" panose="020F0502020204030204" pitchFamily="34" charset="0"/>
              </a:rPr>
              <a:t>8. </a:t>
            </a:r>
            <a:r>
              <a:rPr lang="en-US" b="1" dirty="0">
                <a:ea typeface="Source Sans Pro" charset="0"/>
              </a:rPr>
              <a:t>Journalize and Post Closing Entries</a:t>
            </a:r>
            <a:endParaRPr lang="en-IN" dirty="0"/>
          </a:p>
        </p:txBody>
      </p:sp>
      <p:sp>
        <p:nvSpPr>
          <p:cNvPr id="8" name="Content Placeholder 7"/>
          <p:cNvSpPr>
            <a:spLocks noGrp="1"/>
          </p:cNvSpPr>
          <p:nvPr>
            <p:ph sz="quarter" idx="18"/>
          </p:nvPr>
        </p:nvSpPr>
        <p:spPr>
          <a:xfrm>
            <a:off x="304800" y="1483944"/>
            <a:ext cx="2209800" cy="344856"/>
          </a:xfrm>
        </p:spPr>
        <p:txBody>
          <a:bodyPr/>
          <a:lstStyle/>
          <a:p>
            <a:r>
              <a:rPr lang="en-US" sz="2200" b="1" dirty="0"/>
              <a:t>Partial Schedule</a:t>
            </a:r>
          </a:p>
        </p:txBody>
      </p:sp>
      <p:graphicFrame>
        <p:nvGraphicFramePr>
          <p:cNvPr id="6" name="Content Placeholder 5" descr="Table is accessible to screenreaders"/>
          <p:cNvGraphicFramePr>
            <a:graphicFrameLocks noGrp="1"/>
          </p:cNvGraphicFramePr>
          <p:nvPr>
            <p:ph sz="quarter" idx="16"/>
            <p:extLst>
              <p:ext uri="{D42A27DB-BD31-4B8C-83A1-F6EECF244321}">
                <p14:modId xmlns:p14="http://schemas.microsoft.com/office/powerpoint/2010/main" val="2772555888"/>
              </p:ext>
            </p:extLst>
          </p:nvPr>
        </p:nvGraphicFramePr>
        <p:xfrm>
          <a:off x="457199" y="1906785"/>
          <a:ext cx="7848601" cy="429429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646159404"/>
                    </a:ext>
                  </a:extLst>
                </a:gridCol>
                <a:gridCol w="3505201">
                  <a:extLst>
                    <a:ext uri="{9D8B030D-6E8A-4147-A177-3AD203B41FA5}">
                      <a16:colId xmlns:a16="http://schemas.microsoft.com/office/drawing/2014/main" val="3879245574"/>
                    </a:ext>
                  </a:extLst>
                </a:gridCol>
                <a:gridCol w="1295400">
                  <a:extLst>
                    <a:ext uri="{9D8B030D-6E8A-4147-A177-3AD203B41FA5}">
                      <a16:colId xmlns:a16="http://schemas.microsoft.com/office/drawing/2014/main" val="3430395133"/>
                    </a:ext>
                  </a:extLst>
                </a:gridCol>
                <a:gridCol w="990600">
                  <a:extLst>
                    <a:ext uri="{9D8B030D-6E8A-4147-A177-3AD203B41FA5}">
                      <a16:colId xmlns:a16="http://schemas.microsoft.com/office/drawing/2014/main" val="544579863"/>
                    </a:ext>
                  </a:extLst>
                </a:gridCol>
                <a:gridCol w="1143000">
                  <a:extLst>
                    <a:ext uri="{9D8B030D-6E8A-4147-A177-3AD203B41FA5}">
                      <a16:colId xmlns:a16="http://schemas.microsoft.com/office/drawing/2014/main" val="2205402512"/>
                    </a:ext>
                  </a:extLst>
                </a:gridCol>
              </a:tblGrid>
              <a:tr h="350472">
                <a:tc>
                  <a:txBody>
                    <a:bodyPr/>
                    <a:lstStyle/>
                    <a:p>
                      <a:endParaRPr lang="en-IN" sz="1800" dirty="0">
                        <a:solidFill>
                          <a:schemeClr val="accent1"/>
                        </a:solidFill>
                        <a:latin typeface="+mn-lt"/>
                      </a:endParaRPr>
                    </a:p>
                  </a:txBody>
                  <a:tcPr marL="99430" marR="9943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b="1" u="none" strike="noStrike" dirty="0">
                          <a:solidFill>
                            <a:schemeClr val="bg2"/>
                          </a:solidFill>
                          <a:effectLst/>
                        </a:rPr>
                        <a:t>General Journal</a:t>
                      </a:r>
                      <a:endParaRPr lang="en-IN" sz="1800" dirty="0">
                        <a:solidFill>
                          <a:schemeClr val="bg2"/>
                        </a:solidFill>
                        <a:latin typeface="+mn-lt"/>
                      </a:endParaRPr>
                    </a:p>
                  </a:txBody>
                  <a:tcPr marL="99430" marR="9943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latin typeface="+mn-lt"/>
                      </a:endParaRPr>
                    </a:p>
                  </a:txBody>
                  <a:tcPr marL="99430" marR="9943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800" dirty="0">
                        <a:solidFill>
                          <a:schemeClr val="bg2"/>
                        </a:solidFill>
                        <a:latin typeface="+mn-lt"/>
                      </a:endParaRPr>
                    </a:p>
                  </a:txBody>
                  <a:tcPr marL="99430" marR="9943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b="1" i="0" u="none" strike="noStrike" dirty="0">
                          <a:solidFill>
                            <a:schemeClr val="bg2"/>
                          </a:solidFill>
                          <a:effectLst/>
                          <a:latin typeface="+mn-lt"/>
                        </a:rPr>
                        <a:t>Page</a:t>
                      </a:r>
                      <a:r>
                        <a:rPr lang="en-US" sz="1800" b="1" i="0" u="none" strike="noStrike" baseline="0" dirty="0">
                          <a:solidFill>
                            <a:schemeClr val="bg2"/>
                          </a:solidFill>
                          <a:effectLst/>
                          <a:latin typeface="+mn-lt"/>
                        </a:rPr>
                        <a:t> J3</a:t>
                      </a:r>
                      <a:endParaRPr lang="en-IN" sz="1800" dirty="0">
                        <a:solidFill>
                          <a:schemeClr val="bg2"/>
                        </a:solidFill>
                        <a:latin typeface="+mn-lt"/>
                      </a:endParaRPr>
                    </a:p>
                  </a:txBody>
                  <a:tcPr marL="99430" marR="9943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51276266"/>
                  </a:ext>
                </a:extLst>
              </a:tr>
              <a:tr h="394281">
                <a:tc>
                  <a:txBody>
                    <a:bodyPr/>
                    <a:lstStyle/>
                    <a:p>
                      <a:pPr algn="ctr" fontAlgn="b"/>
                      <a:r>
                        <a:rPr lang="en-US" sz="1800" b="1" u="none" strike="noStrike" dirty="0">
                          <a:effectLst/>
                          <a:latin typeface="+mn-lt"/>
                        </a:rPr>
                        <a:t>Date</a:t>
                      </a:r>
                      <a:endParaRPr lang="en-US" sz="1800" b="1" i="0" u="none" strike="noStrike" dirty="0">
                        <a:solidFill>
                          <a:srgbClr val="000000"/>
                        </a:solidFill>
                        <a:effectLst/>
                        <a:latin typeface="+mn-lt"/>
                      </a:endParaRPr>
                    </a:p>
                  </a:txBody>
                  <a:tcPr marL="4603" marR="4603" marT="9144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Account Titles and Explanations</a:t>
                      </a:r>
                      <a:endParaRPr lang="en-US" sz="1800" b="1" i="0" u="none" strike="noStrike" dirty="0">
                        <a:solidFill>
                          <a:srgbClr val="000000"/>
                        </a:solidFill>
                        <a:effectLst/>
                        <a:latin typeface="+mn-lt"/>
                      </a:endParaRPr>
                    </a:p>
                  </a:txBody>
                  <a:tcPr marL="99430" marR="460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Ref.</a:t>
                      </a:r>
                      <a:endParaRPr lang="en-US" sz="1800" b="1" i="0" u="none" strike="noStrike" dirty="0">
                        <a:solidFill>
                          <a:srgbClr val="000000"/>
                        </a:solidFill>
                        <a:effectLst/>
                        <a:latin typeface="+mn-lt"/>
                      </a:endParaRPr>
                    </a:p>
                  </a:txBody>
                  <a:tcPr marL="4603" marR="460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u="none" strike="noStrike" dirty="0">
                          <a:effectLst/>
                          <a:latin typeface="+mn-lt"/>
                        </a:rPr>
                        <a:t>Debit</a:t>
                      </a:r>
                      <a:endParaRPr lang="en-US" sz="1800" b="1" i="0" u="none" strike="noStrike" dirty="0">
                        <a:solidFill>
                          <a:srgbClr val="000000"/>
                        </a:solidFill>
                        <a:effectLst/>
                        <a:latin typeface="+mn-lt"/>
                      </a:endParaRPr>
                    </a:p>
                  </a:txBody>
                  <a:tcPr marL="4603" marR="4603" marT="914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0" u="none" strike="noStrike" dirty="0">
                          <a:solidFill>
                            <a:srgbClr val="000000"/>
                          </a:solidFill>
                          <a:effectLst/>
                          <a:latin typeface="+mn-lt"/>
                        </a:rPr>
                        <a:t>Credit</a:t>
                      </a:r>
                    </a:p>
                  </a:txBody>
                  <a:tcPr marL="4603" marR="4603" marT="9144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21284864"/>
                  </a:ext>
                </a:extLst>
              </a:tr>
              <a:tr h="529764">
                <a:tc>
                  <a:txBody>
                    <a:bodyPr/>
                    <a:lstStyle/>
                    <a:p>
                      <a:pPr algn="l" fontAlgn="b"/>
                      <a:r>
                        <a:rPr lang="en-US" sz="1800" b="0" i="0" u="none" strike="noStrike" baseline="0" dirty="0">
                          <a:solidFill>
                            <a:srgbClr val="000000"/>
                          </a:solidFill>
                          <a:effectLst/>
                          <a:latin typeface="+mn-lt"/>
                        </a:rPr>
                        <a:t>2020</a:t>
                      </a:r>
                    </a:p>
                    <a:p>
                      <a:pPr algn="l" fontAlgn="b"/>
                      <a:r>
                        <a:rPr lang="en-US" sz="1800" b="0" i="0" u="none" strike="noStrike" baseline="0" dirty="0">
                          <a:solidFill>
                            <a:srgbClr val="000000"/>
                          </a:solidFill>
                          <a:effectLst/>
                          <a:latin typeface="+mn-lt"/>
                        </a:rPr>
                        <a:t>Oct.  31</a:t>
                      </a:r>
                      <a:endParaRPr lang="en-US" sz="1800" b="0" i="0" u="none" strike="noStrike" dirty="0">
                        <a:solidFill>
                          <a:srgbClr val="000000"/>
                        </a:solidFill>
                        <a:effectLst/>
                        <a:latin typeface="+mn-lt"/>
                      </a:endParaRPr>
                    </a:p>
                  </a:txBody>
                  <a:tcPr marL="49715" marR="99430" marT="4233"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r>
                        <a:rPr lang="en-US" sz="1800" dirty="0">
                          <a:latin typeface="+mn-lt"/>
                        </a:rPr>
                        <a:t>Service Revenue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fontAlgn="b"/>
                      <a:r>
                        <a:rPr lang="en-US" sz="1800" b="0" i="0" u="none" strike="noStrike" dirty="0">
                          <a:solidFill>
                            <a:srgbClr val="000000"/>
                          </a:solidFill>
                          <a:effectLst/>
                          <a:latin typeface="+mn-lt"/>
                        </a:rPr>
                        <a:t>400</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r>
                        <a:rPr lang="en-US" sz="1800" kern="1200" dirty="0">
                          <a:solidFill>
                            <a:schemeClr val="dk1"/>
                          </a:solidFill>
                          <a:latin typeface="+mn-lt"/>
                          <a:ea typeface="+mn-ea"/>
                          <a:cs typeface="+mn-cs"/>
                        </a:rPr>
                        <a:t>10,600</a:t>
                      </a: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494287882"/>
                  </a:ext>
                </a:extLst>
              </a:tr>
              <a:tr h="266910">
                <a:tc>
                  <a:txBody>
                    <a:bodyPr/>
                    <a:lstStyle/>
                    <a:p>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marL="457200" lvl="1" indent="0"/>
                      <a:r>
                        <a:rPr lang="en-US" sz="1800" dirty="0">
                          <a:latin typeface="+mn-lt"/>
                        </a:rPr>
                        <a:t>Income Summary</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350</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10,600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754842780"/>
                  </a:ext>
                </a:extLst>
              </a:tr>
              <a:tr h="206706">
                <a:tc>
                  <a:txBody>
                    <a:bodyPr/>
                    <a:lstStyle/>
                    <a:p>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dirty="0">
                          <a:solidFill>
                            <a:schemeClr val="accent2"/>
                          </a:solidFill>
                          <a:latin typeface="+mn-lt"/>
                        </a:rPr>
                        <a:t>(To close revenue account)</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endParaRPr lang="en-US" sz="1800" b="0" i="0" u="none" strike="noStrike" dirty="0">
                        <a:solidFill>
                          <a:srgbClr val="000000"/>
                        </a:solidFill>
                        <a:effectLst/>
                        <a:latin typeface="+mn-lt"/>
                      </a:endParaRP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397448057"/>
                  </a:ext>
                </a:extLst>
              </a:tr>
              <a:tr h="438090">
                <a:tc>
                  <a:txBody>
                    <a:bodyPr/>
                    <a:lstStyle/>
                    <a:p>
                      <a:pPr algn="r"/>
                      <a:r>
                        <a:rPr lang="en-US" sz="1800" dirty="0">
                          <a:latin typeface="+mn-lt"/>
                        </a:rPr>
                        <a:t>31</a:t>
                      </a:r>
                    </a:p>
                  </a:txBody>
                  <a:tcPr marL="4603" marR="99430" marT="182880" marB="0" anchor="b">
                    <a:lnR w="12700" cap="flat" cmpd="sng" algn="ctr">
                      <a:solidFill>
                        <a:schemeClr val="tx1"/>
                      </a:solidFill>
                      <a:prstDash val="solid"/>
                      <a:round/>
                      <a:headEnd type="none" w="med" len="med"/>
                      <a:tailEnd type="none" w="med" len="med"/>
                    </a:lnR>
                    <a:noFill/>
                  </a:tcPr>
                </a:tc>
                <a:tc>
                  <a:txBody>
                    <a:bodyPr/>
                    <a:lstStyle/>
                    <a:p>
                      <a:pPr marL="0" indent="0"/>
                      <a:r>
                        <a:rPr lang="en-US" sz="1800" kern="1200" dirty="0">
                          <a:solidFill>
                            <a:schemeClr val="dk1"/>
                          </a:solidFill>
                          <a:latin typeface="+mn-lt"/>
                          <a:ea typeface="+mn-ea"/>
                          <a:cs typeface="+mn-cs"/>
                        </a:rPr>
                        <a:t>Income</a:t>
                      </a:r>
                      <a:r>
                        <a:rPr lang="en-US" sz="1800" kern="1200" baseline="0" dirty="0">
                          <a:solidFill>
                            <a:schemeClr val="dk1"/>
                          </a:solidFill>
                          <a:latin typeface="+mn-lt"/>
                          <a:ea typeface="+mn-ea"/>
                          <a:cs typeface="+mn-cs"/>
                        </a:rPr>
                        <a:t> Summary</a:t>
                      </a:r>
                      <a:endParaRPr lang="en-US" sz="1800" kern="1200" dirty="0">
                        <a:solidFill>
                          <a:schemeClr val="dk1"/>
                        </a:solidFill>
                        <a:latin typeface="+mn-lt"/>
                        <a:ea typeface="+mn-ea"/>
                        <a:cs typeface="+mn-cs"/>
                      </a:endParaRPr>
                    </a:p>
                  </a:txBody>
                  <a:tcPr marL="99430" marR="460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fontAlgn="b"/>
                      <a:r>
                        <a:rPr lang="en-US" sz="1800" b="0" i="0" u="none" strike="noStrike" dirty="0">
                          <a:solidFill>
                            <a:srgbClr val="000000"/>
                          </a:solidFill>
                          <a:effectLst/>
                          <a:latin typeface="+mn-lt"/>
                        </a:rPr>
                        <a:t>350</a:t>
                      </a:r>
                    </a:p>
                  </a:txBody>
                  <a:tcPr marL="4603" marR="4603"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7,740</a:t>
                      </a:r>
                    </a:p>
                  </a:txBody>
                  <a:tcPr marL="4603" marR="99430" marT="18288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182880"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567764876"/>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marL="457200" lvl="1" indent="0"/>
                      <a:r>
                        <a:rPr lang="en-US" sz="1800" kern="1200" dirty="0">
                          <a:solidFill>
                            <a:schemeClr val="dk1"/>
                          </a:solidFill>
                          <a:latin typeface="+mn-lt"/>
                          <a:ea typeface="+mn-ea"/>
                          <a:cs typeface="+mn-cs"/>
                        </a:rPr>
                        <a:t>Supplies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631</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1,500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92164134"/>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Depreciation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711</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40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885954440"/>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Insurance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722</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606700373"/>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Salaries and Wages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726</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5,200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534295251"/>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Rent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729</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900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770877486"/>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lvl="1"/>
                      <a:r>
                        <a:rPr lang="en-US" sz="1800" kern="1200" dirty="0">
                          <a:solidFill>
                            <a:schemeClr val="dk1"/>
                          </a:solidFill>
                          <a:latin typeface="+mn-lt"/>
                          <a:ea typeface="+mn-ea"/>
                          <a:cs typeface="+mn-cs"/>
                        </a:rPr>
                        <a:t>Interest Expense</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r>
                        <a:rPr lang="en-US" sz="1800" kern="1200" dirty="0">
                          <a:solidFill>
                            <a:schemeClr val="dk1"/>
                          </a:solidFill>
                          <a:latin typeface="+mn-lt"/>
                          <a:ea typeface="+mn-ea"/>
                          <a:cs typeface="+mn-cs"/>
                        </a:rPr>
                        <a:t>905</a:t>
                      </a: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r>
                        <a:rPr lang="en-US" sz="1800" kern="1200" dirty="0">
                          <a:solidFill>
                            <a:schemeClr val="dk1"/>
                          </a:solidFill>
                          <a:latin typeface="+mn-lt"/>
                          <a:ea typeface="+mn-ea"/>
                          <a:cs typeface="+mn-cs"/>
                        </a:rPr>
                        <a:t>50</a:t>
                      </a: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546167342"/>
                  </a:ext>
                </a:extLst>
              </a:tr>
              <a:tr h="266910">
                <a:tc>
                  <a:txBody>
                    <a:bodyPr/>
                    <a:lstStyle/>
                    <a:p>
                      <a:pPr algn="r"/>
                      <a:endParaRPr lang="en-US" sz="1800" dirty="0">
                        <a:latin typeface="+mn-lt"/>
                      </a:endParaRPr>
                    </a:p>
                  </a:txBody>
                  <a:tcPr marL="4603" marR="99430" marT="4233" marB="0" anchor="b">
                    <a:lnR w="12700" cap="flat" cmpd="sng" algn="ctr">
                      <a:solidFill>
                        <a:schemeClr val="tx1"/>
                      </a:solidFill>
                      <a:prstDash val="solid"/>
                      <a:round/>
                      <a:headEnd type="none" w="med" len="med"/>
                      <a:tailEnd type="none" w="med" len="med"/>
                    </a:lnR>
                    <a:noFill/>
                  </a:tcPr>
                </a:tc>
                <a:tc>
                  <a:txBody>
                    <a:bodyPr/>
                    <a:lstStyle/>
                    <a:p>
                      <a:pPr marL="685800" lvl="2" indent="0"/>
                      <a:r>
                        <a:rPr lang="en-US" sz="1800" b="1" kern="1200" dirty="0">
                          <a:solidFill>
                            <a:schemeClr val="accent2"/>
                          </a:solidFill>
                          <a:latin typeface="+mn-lt"/>
                          <a:ea typeface="+mn-ea"/>
                          <a:cs typeface="+mn-cs"/>
                        </a:rPr>
                        <a:t>(To close expense accounts)</a:t>
                      </a:r>
                    </a:p>
                  </a:txBody>
                  <a:tcPr marL="99430"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ctr"/>
                      <a:endParaRPr lang="en-US" sz="1800" kern="1200" dirty="0">
                        <a:solidFill>
                          <a:schemeClr val="bg2"/>
                        </a:solidFill>
                        <a:latin typeface="+mn-lt"/>
                        <a:ea typeface="+mn-ea"/>
                        <a:cs typeface="+mn-cs"/>
                      </a:endParaRPr>
                    </a:p>
                  </a:txBody>
                  <a:tcPr marL="4603" marR="4603"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noFill/>
                  </a:tcPr>
                </a:tc>
                <a:tc>
                  <a:txBody>
                    <a:bodyPr/>
                    <a:lstStyle/>
                    <a:p>
                      <a:pPr algn="r"/>
                      <a:endParaRPr lang="en-US" sz="1800" kern="1200" dirty="0">
                        <a:solidFill>
                          <a:schemeClr val="dk1"/>
                        </a:solidFill>
                        <a:latin typeface="+mn-lt"/>
                        <a:ea typeface="+mn-ea"/>
                        <a:cs typeface="+mn-cs"/>
                      </a:endParaRPr>
                    </a:p>
                  </a:txBody>
                  <a:tcPr marL="4603" marR="99430" marT="4233" marB="0" anchor="b">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74750534"/>
                  </a:ext>
                </a:extLst>
              </a:tr>
            </a:tbl>
          </a:graphicData>
        </a:graphic>
      </p:graphicFrame>
      <p:sp>
        <p:nvSpPr>
          <p:cNvPr id="4" name="Slide Number Placeholder 3"/>
          <p:cNvSpPr>
            <a:spLocks noGrp="1"/>
          </p:cNvSpPr>
          <p:nvPr>
            <p:ph type="sldNum" sz="quarter" idx="10"/>
          </p:nvPr>
        </p:nvSpPr>
        <p:spPr/>
        <p:txBody>
          <a:bodyPr/>
          <a:lstStyle/>
          <a:p>
            <a:fld id="{67B19427-F580-D146-B60E-4CADEE75497F}" type="slidenum">
              <a:rPr lang="en-US" smtClean="0"/>
              <a:pPr/>
              <a:t>38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9710513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ea typeface="Source Sans Pro" charset="0"/>
              </a:rPr>
              <a:t>9. Prepare a Post-Closing Trial Balance</a:t>
            </a:r>
            <a:endParaRPr lang="en-IN" dirty="0"/>
          </a:p>
        </p:txBody>
      </p:sp>
      <p:pic>
        <p:nvPicPr>
          <p:cNvPr id="15" name="Content Placeholder 14" descr="An illustration displays a post closing trial balance. The illustration has a three line heading with the name of the company, Pioneer Advertising; type of balance, post closing trial balance; and the duration, for the month ended October 31, 2020. There are three columns displayed. The first contains account names and the other two contain debit and credit amounts, respectively. The first line reads cash with $15,200 as a debit. The second line reads accounts receivable with 200 as a debit. The next line displays supplies with 1,000 as a debit. The next line has prepaid insurance with 550 as a debit. The next line has equipment with 5,000 as a debit. The next line has accumulated depreciation equipment with $40 as a credit. The next line reads notes payable with 5,000 as a credit. The next line reads accounts payable with 2,500 as a credit. The next line reads unearned revenue with 800 as a credit. The next line displays salaries and wages payable with 1,200 as a credit. The next line displays the interest payable with 50 as a credit. The next line reads owner's capital with 12,360 as a credit. The total debits are $21,950, and the total credits are $21,950, displayed in red font.">
            <a:extLst>
              <a:ext uri="{FF2B5EF4-FFF2-40B4-BE49-F238E27FC236}">
                <a16:creationId xmlns:a16="http://schemas.microsoft.com/office/drawing/2014/main" id="{7335E951-DF02-4035-9E75-A66266912F4F}"/>
              </a:ext>
            </a:extLst>
          </p:cNvPr>
          <p:cNvPicPr>
            <a:picLocks noGrp="1" noChangeAspect="1"/>
          </p:cNvPicPr>
          <p:nvPr>
            <p:ph sz="quarter" idx="16"/>
          </p:nvPr>
        </p:nvPicPr>
        <p:blipFill>
          <a:blip r:embed="rId2"/>
          <a:stretch>
            <a:fillRect/>
          </a:stretch>
        </p:blipFill>
        <p:spPr>
          <a:xfrm>
            <a:off x="2438400" y="1739454"/>
            <a:ext cx="4529424" cy="4356545"/>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39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346361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The Worksheet </a:t>
            </a:r>
            <a:r>
              <a:rPr lang="en-US" sz="2400" dirty="0">
                <a:latin typeface="Calibri" panose="020F0502020204030204" pitchFamily="34" charset="0"/>
              </a:rPr>
              <a:t>(2 of 2)</a:t>
            </a:r>
            <a:endParaRPr lang="en-IN" sz="2400" dirty="0"/>
          </a:p>
        </p:txBody>
      </p:sp>
      <p:pic>
        <p:nvPicPr>
          <p:cNvPr id="8" name="Content Placeholder 7" descr="An illustration displays a worksheet. The illustration displays a three line heading with the name of the company, Pioneer Advertising; the type of statement, worksheet; and the time duration, for the month ended October 31, 2020. The worksheet contains six columns titled: account titles, trial balance, adjustments, adjusted trial balance, income statement, and balance sheet. The columns trial balance, adjustments, adjusted trial balance, income statement, and balance sheet are further divided into debit and credit. The first step is to prepare a trial balance sheet on the worksheet. The second step is to enter adjustment data. The third step is to enter adjusted balance. The fourth step is to extend adjusted balance to appropriate statement columns. The fifth step is to total the statement columns, compute net income or net loss and complete the worksheet."/>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381000" y="1524000"/>
            <a:ext cx="8534399" cy="4624852"/>
          </a:xfrm>
        </p:spPr>
      </p:pic>
      <p:sp>
        <p:nvSpPr>
          <p:cNvPr id="4" name="Slide Number Placeholder 3"/>
          <p:cNvSpPr>
            <a:spLocks noGrp="1"/>
          </p:cNvSpPr>
          <p:nvPr>
            <p:ph type="sldNum" sz="quarter" idx="10"/>
          </p:nvPr>
        </p:nvSpPr>
        <p:spPr/>
        <p:txBody>
          <a:bodyPr/>
          <a:lstStyle/>
          <a:p>
            <a:fld id="{67B19427-F580-D146-B60E-4CADEE75497F}" type="slidenum">
              <a:rPr lang="en-US" smtClean="0"/>
              <a:pPr/>
              <a:t>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7363459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686800" cy="761999"/>
          </a:xfrm>
        </p:spPr>
        <p:txBody>
          <a:bodyPr>
            <a:normAutofit/>
          </a:bodyPr>
          <a:lstStyle/>
          <a:p>
            <a:r>
              <a:rPr lang="en-US" sz="3600" b="1" dirty="0">
                <a:latin typeface="Calibri" panose="020F0502020204030204" pitchFamily="34" charset="0"/>
                <a:ea typeface="Source Sans Pro" charset="0"/>
                <a:cs typeface="Calibri" panose="020F0502020204030204" pitchFamily="34" charset="0"/>
              </a:rPr>
              <a:t>Correcting Entries—An Avoidable Step </a:t>
            </a:r>
            <a:r>
              <a:rPr lang="en-US" sz="2700" dirty="0">
                <a:latin typeface="Calibri" panose="020F0502020204030204" pitchFamily="34" charset="0"/>
                <a:ea typeface="Source Sans Pro" charset="0"/>
                <a:cs typeface="Calibri" panose="020F0502020204030204" pitchFamily="34" charset="0"/>
              </a:rPr>
              <a:t>(1 of 3)</a:t>
            </a:r>
            <a:endParaRPr lang="en-IN" sz="2700" dirty="0"/>
          </a:p>
        </p:txBody>
      </p:sp>
      <p:sp>
        <p:nvSpPr>
          <p:cNvPr id="6" name="Content Placeholder 5"/>
          <p:cNvSpPr>
            <a:spLocks noGrp="1"/>
          </p:cNvSpPr>
          <p:nvPr>
            <p:ph sz="quarter" idx="16"/>
          </p:nvPr>
        </p:nvSpPr>
        <p:spPr>
          <a:xfrm>
            <a:off x="304800" y="1752600"/>
            <a:ext cx="8534400" cy="1524000"/>
          </a:xfrm>
        </p:spPr>
        <p:txBody>
          <a:bodyPr/>
          <a:lstStyle/>
          <a:p>
            <a:pPr marL="291600" lvl="2" indent="-291600">
              <a:spcBef>
                <a:spcPts val="1000"/>
              </a:spcBef>
              <a:buClr>
                <a:schemeClr val="accent2"/>
              </a:buClr>
              <a:buSzPct val="100000"/>
              <a:buFont typeface="Arial" panose="020B0604020202020204" pitchFamily="34" charset="0"/>
              <a:buChar char="•"/>
            </a:pPr>
            <a:r>
              <a:rPr lang="en-US" altLang="en-US" sz="2800" dirty="0"/>
              <a:t>Unnecessary if accounting records are free of errors</a:t>
            </a:r>
          </a:p>
          <a:p>
            <a:pPr marL="291600" lvl="2" indent="-291600">
              <a:spcBef>
                <a:spcPts val="1000"/>
              </a:spcBef>
              <a:buClr>
                <a:schemeClr val="accent2"/>
              </a:buClr>
              <a:buSzPct val="100000"/>
              <a:buFont typeface="Arial" panose="020B0604020202020204" pitchFamily="34" charset="0"/>
              <a:buChar char="•"/>
            </a:pPr>
            <a:r>
              <a:rPr lang="en-US" altLang="en-US" sz="2800" dirty="0"/>
              <a:t>Made whenever an error is discovered</a:t>
            </a:r>
          </a:p>
          <a:p>
            <a:pPr marL="291600" lvl="2" indent="-291600">
              <a:spcBef>
                <a:spcPts val="1000"/>
              </a:spcBef>
              <a:buClr>
                <a:schemeClr val="accent2"/>
              </a:buClr>
              <a:buSzPct val="100000"/>
              <a:buFont typeface="Arial" panose="020B0604020202020204" pitchFamily="34" charset="0"/>
              <a:buChar char="•"/>
            </a:pPr>
            <a:r>
              <a:rPr lang="en-US" altLang="en-US" sz="2800" dirty="0"/>
              <a:t>Must be posted before closing entries</a:t>
            </a:r>
          </a:p>
        </p:txBody>
      </p:sp>
      <p:sp>
        <p:nvSpPr>
          <p:cNvPr id="8" name="Content Placeholder 7"/>
          <p:cNvSpPr>
            <a:spLocks noGrp="1"/>
          </p:cNvSpPr>
          <p:nvPr>
            <p:ph sz="quarter" idx="18"/>
          </p:nvPr>
        </p:nvSpPr>
        <p:spPr>
          <a:xfrm>
            <a:off x="313267" y="3505200"/>
            <a:ext cx="8534400" cy="1295400"/>
          </a:xfrm>
        </p:spPr>
        <p:txBody>
          <a:bodyPr/>
          <a:lstStyle/>
          <a:p>
            <a:r>
              <a:rPr lang="en-US" altLang="en-US" dirty="0"/>
              <a:t>Instead of preparing a correcting entry, </a:t>
            </a:r>
            <a:r>
              <a:rPr lang="en-US" altLang="en-US" b="1" dirty="0"/>
              <a:t>it is possible to reverse the incorrect entry and then prepare the correct entry</a:t>
            </a:r>
            <a:r>
              <a:rPr lang="en-US" altLang="en-US" dirty="0"/>
              <a:t>.</a:t>
            </a:r>
          </a:p>
        </p:txBody>
      </p:sp>
      <p:sp>
        <p:nvSpPr>
          <p:cNvPr id="4" name="Slide Number Placeholder 3"/>
          <p:cNvSpPr>
            <a:spLocks noGrp="1"/>
          </p:cNvSpPr>
          <p:nvPr>
            <p:ph type="sldNum" sz="quarter" idx="10"/>
          </p:nvPr>
        </p:nvSpPr>
        <p:spPr/>
        <p:txBody>
          <a:bodyPr/>
          <a:lstStyle/>
          <a:p>
            <a:fld id="{67B19427-F580-D146-B60E-4CADEE75497F}" type="slidenum">
              <a:rPr lang="en-US" smtClean="0"/>
              <a:pPr/>
              <a:t>40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0872605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686800" cy="694624"/>
          </a:xfrm>
        </p:spPr>
        <p:txBody>
          <a:bodyPr>
            <a:normAutofit/>
          </a:bodyPr>
          <a:lstStyle/>
          <a:p>
            <a:r>
              <a:rPr lang="en-US" sz="3600" b="1" dirty="0">
                <a:latin typeface="Calibri" panose="020F0502020204030204" pitchFamily="34" charset="0"/>
                <a:ea typeface="Source Sans Pro" charset="0"/>
                <a:cs typeface="Calibri" panose="020F0502020204030204" pitchFamily="34" charset="0"/>
              </a:rPr>
              <a:t>Correcting Entries—An Avoidable Step </a:t>
            </a:r>
            <a:r>
              <a:rPr lang="en-US" sz="2700" dirty="0">
                <a:latin typeface="Calibri" panose="020F0502020204030204" pitchFamily="34" charset="0"/>
                <a:ea typeface="Source Sans Pro" charset="0"/>
                <a:cs typeface="Calibri" panose="020F0502020204030204" pitchFamily="34" charset="0"/>
              </a:rPr>
              <a:t>(2 of 3)</a:t>
            </a:r>
            <a:endParaRPr lang="en-IN" sz="3600" dirty="0"/>
          </a:p>
        </p:txBody>
      </p:sp>
      <p:sp>
        <p:nvSpPr>
          <p:cNvPr id="6" name="Content Placeholder 5"/>
          <p:cNvSpPr>
            <a:spLocks noGrp="1"/>
          </p:cNvSpPr>
          <p:nvPr>
            <p:ph sz="quarter" idx="16"/>
          </p:nvPr>
        </p:nvSpPr>
        <p:spPr>
          <a:xfrm>
            <a:off x="304800" y="1752600"/>
            <a:ext cx="8534400" cy="1294342"/>
          </a:xfrm>
        </p:spPr>
        <p:txBody>
          <a:bodyPr/>
          <a:lstStyle/>
          <a:p>
            <a:pPr marL="0" lvl="2" indent="0" algn="just">
              <a:spcBef>
                <a:spcPts val="1000"/>
              </a:spcBef>
              <a:buNone/>
            </a:pPr>
            <a:r>
              <a:rPr lang="en-US" sz="2200" b="1" dirty="0"/>
              <a:t>Case 1: </a:t>
            </a:r>
            <a:r>
              <a:rPr lang="en-US" sz="2200" dirty="0"/>
              <a:t>On May 10, Mercato Co. journalized and posted a $50 cash collection on account from a customer as a debit to Cash $50 and a credit to Service Revenue $50. The company discovered the error on May 20, when the customer paid the remaining balance in full.</a:t>
            </a:r>
          </a:p>
        </p:txBody>
      </p:sp>
      <p:sp>
        <p:nvSpPr>
          <p:cNvPr id="7" name="Content Placeholder 6"/>
          <p:cNvSpPr>
            <a:spLocks noGrp="1"/>
          </p:cNvSpPr>
          <p:nvPr>
            <p:ph sz="quarter" idx="17"/>
          </p:nvPr>
        </p:nvSpPr>
        <p:spPr>
          <a:xfrm>
            <a:off x="380999" y="3237041"/>
            <a:ext cx="1371600" cy="649159"/>
          </a:xfrm>
        </p:spPr>
        <p:txBody>
          <a:bodyPr/>
          <a:lstStyle/>
          <a:p>
            <a:pPr algn="ctr"/>
            <a:r>
              <a:rPr lang="en-US" altLang="en-US" sz="2200" b="1" dirty="0"/>
              <a:t>Incorrect entry</a:t>
            </a:r>
          </a:p>
        </p:txBody>
      </p:sp>
      <p:sp>
        <p:nvSpPr>
          <p:cNvPr id="10" name="Content Placeholder 9"/>
          <p:cNvSpPr>
            <a:spLocks noGrp="1"/>
          </p:cNvSpPr>
          <p:nvPr>
            <p:ph sz="quarter" idx="20"/>
          </p:nvPr>
        </p:nvSpPr>
        <p:spPr>
          <a:xfrm>
            <a:off x="2057400" y="3239636"/>
            <a:ext cx="5257800" cy="360214"/>
          </a:xfrm>
        </p:spPr>
        <p:txBody>
          <a:bodyPr/>
          <a:lstStyle/>
          <a:p>
            <a:pPr marL="0" lvl="2" indent="0">
              <a:spcBef>
                <a:spcPts val="1000"/>
              </a:spcBef>
              <a:buNone/>
            </a:pPr>
            <a:r>
              <a:rPr lang="en-US" altLang="en-US" sz="2200" dirty="0"/>
              <a:t>Cash					50</a:t>
            </a:r>
          </a:p>
        </p:txBody>
      </p:sp>
      <p:sp>
        <p:nvSpPr>
          <p:cNvPr id="11" name="Content Placeholder 10"/>
          <p:cNvSpPr>
            <a:spLocks noGrp="1"/>
          </p:cNvSpPr>
          <p:nvPr>
            <p:ph sz="quarter" idx="21"/>
          </p:nvPr>
        </p:nvSpPr>
        <p:spPr>
          <a:xfrm>
            <a:off x="2209801" y="3581400"/>
            <a:ext cx="6392879" cy="329144"/>
          </a:xfrm>
        </p:spPr>
        <p:txBody>
          <a:bodyPr/>
          <a:lstStyle/>
          <a:p>
            <a:r>
              <a:rPr lang="en-US" altLang="en-US" sz="2200" dirty="0">
                <a:latin typeface="+mn-lt"/>
              </a:rPr>
              <a:t>Service Revenue  				50</a:t>
            </a:r>
            <a:endParaRPr lang="en-IN" sz="2200" dirty="0">
              <a:latin typeface="+mn-lt"/>
            </a:endParaRPr>
          </a:p>
        </p:txBody>
      </p:sp>
      <p:sp>
        <p:nvSpPr>
          <p:cNvPr id="8" name="Content Placeholder 7"/>
          <p:cNvSpPr>
            <a:spLocks noGrp="1"/>
          </p:cNvSpPr>
          <p:nvPr>
            <p:ph sz="quarter" idx="18"/>
          </p:nvPr>
        </p:nvSpPr>
        <p:spPr>
          <a:xfrm>
            <a:off x="381000" y="4114800"/>
            <a:ext cx="1371600" cy="694803"/>
          </a:xfrm>
        </p:spPr>
        <p:txBody>
          <a:bodyPr/>
          <a:lstStyle/>
          <a:p>
            <a:pPr algn="ctr">
              <a:spcBef>
                <a:spcPts val="0"/>
              </a:spcBef>
              <a:spcAft>
                <a:spcPts val="500"/>
              </a:spcAft>
            </a:pPr>
            <a:r>
              <a:rPr lang="en-US" altLang="en-US" sz="2200" b="1" dirty="0">
                <a:cs typeface="Arial" charset="0"/>
              </a:rPr>
              <a:t>Correct entry</a:t>
            </a:r>
            <a:endParaRPr lang="en-IN" sz="2200" b="1" dirty="0"/>
          </a:p>
        </p:txBody>
      </p:sp>
      <p:sp>
        <p:nvSpPr>
          <p:cNvPr id="13" name="Content Placeholder 12"/>
          <p:cNvSpPr>
            <a:spLocks noGrp="1"/>
          </p:cNvSpPr>
          <p:nvPr>
            <p:ph sz="quarter" idx="23"/>
          </p:nvPr>
        </p:nvSpPr>
        <p:spPr>
          <a:xfrm>
            <a:off x="2057401" y="4114800"/>
            <a:ext cx="5257800" cy="318757"/>
          </a:xfrm>
        </p:spPr>
        <p:txBody>
          <a:bodyPr/>
          <a:lstStyle/>
          <a:p>
            <a:pPr marL="0" lvl="2" indent="0">
              <a:spcBef>
                <a:spcPts val="1000"/>
              </a:spcBef>
              <a:buNone/>
            </a:pPr>
            <a:r>
              <a:rPr lang="en-US" altLang="en-US" sz="2200" dirty="0"/>
              <a:t>Cash      				50</a:t>
            </a:r>
          </a:p>
        </p:txBody>
      </p:sp>
      <p:sp>
        <p:nvSpPr>
          <p:cNvPr id="14" name="Content Placeholder 13"/>
          <p:cNvSpPr>
            <a:spLocks noGrp="1"/>
          </p:cNvSpPr>
          <p:nvPr>
            <p:ph sz="quarter" idx="24"/>
          </p:nvPr>
        </p:nvSpPr>
        <p:spPr>
          <a:xfrm>
            <a:off x="2209801" y="4447519"/>
            <a:ext cx="6392878" cy="330799"/>
          </a:xfrm>
        </p:spPr>
        <p:txBody>
          <a:bodyPr/>
          <a:lstStyle/>
          <a:p>
            <a:r>
              <a:rPr lang="en-US" altLang="en-US" sz="2200" dirty="0"/>
              <a:t>Accounts Receivable		                             50</a:t>
            </a:r>
            <a:endParaRPr lang="en-IN" sz="2200" dirty="0"/>
          </a:p>
        </p:txBody>
      </p:sp>
      <p:sp>
        <p:nvSpPr>
          <p:cNvPr id="9" name="Content Placeholder 8"/>
          <p:cNvSpPr>
            <a:spLocks noGrp="1"/>
          </p:cNvSpPr>
          <p:nvPr>
            <p:ph sz="quarter" idx="19"/>
          </p:nvPr>
        </p:nvSpPr>
        <p:spPr>
          <a:xfrm>
            <a:off x="381000" y="5029200"/>
            <a:ext cx="1600200" cy="691662"/>
          </a:xfrm>
        </p:spPr>
        <p:txBody>
          <a:bodyPr/>
          <a:lstStyle/>
          <a:p>
            <a:pPr algn="ctr">
              <a:spcBef>
                <a:spcPts val="0"/>
              </a:spcBef>
              <a:spcAft>
                <a:spcPts val="500"/>
              </a:spcAft>
            </a:pPr>
            <a:r>
              <a:rPr lang="en-US" altLang="en-US" sz="2200" b="1" dirty="0">
                <a:cs typeface="Arial" charset="0"/>
              </a:rPr>
              <a:t>Correcting entry</a:t>
            </a:r>
            <a:endParaRPr lang="en-IN" sz="2200" b="1" dirty="0"/>
          </a:p>
        </p:txBody>
      </p:sp>
      <p:sp>
        <p:nvSpPr>
          <p:cNvPr id="15" name="Content Placeholder 14"/>
          <p:cNvSpPr>
            <a:spLocks noGrp="1"/>
          </p:cNvSpPr>
          <p:nvPr>
            <p:ph sz="quarter" idx="25"/>
          </p:nvPr>
        </p:nvSpPr>
        <p:spPr>
          <a:xfrm>
            <a:off x="2057400" y="5048450"/>
            <a:ext cx="5410200" cy="368500"/>
          </a:xfrm>
        </p:spPr>
        <p:txBody>
          <a:bodyPr/>
          <a:lstStyle/>
          <a:p>
            <a:r>
              <a:rPr lang="en-US" altLang="en-US" sz="2200" dirty="0"/>
              <a:t>Service Revenue			50</a:t>
            </a:r>
            <a:endParaRPr lang="en-IN" sz="2200" dirty="0"/>
          </a:p>
        </p:txBody>
      </p:sp>
      <p:sp>
        <p:nvSpPr>
          <p:cNvPr id="16" name="Content Placeholder 15"/>
          <p:cNvSpPr>
            <a:spLocks noGrp="1"/>
          </p:cNvSpPr>
          <p:nvPr>
            <p:ph sz="quarter" idx="26"/>
          </p:nvPr>
        </p:nvSpPr>
        <p:spPr>
          <a:xfrm>
            <a:off x="2209800" y="5370469"/>
            <a:ext cx="6392879" cy="342443"/>
          </a:xfrm>
        </p:spPr>
        <p:txBody>
          <a:bodyPr/>
          <a:lstStyle/>
          <a:p>
            <a:r>
              <a:rPr lang="en-US" altLang="en-US" sz="2200" dirty="0"/>
              <a:t>Accounts Receivable				50</a:t>
            </a:r>
            <a:endParaRPr lang="en-IN" sz="22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41</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442312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3" grpId="0" build="p"/>
      <p:bldP spid="14" grpId="0" build="p"/>
      <p:bldP spid="15" grpId="0" build="p"/>
      <p:bldP spid="16"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686800" cy="694624"/>
          </a:xfrm>
        </p:spPr>
        <p:txBody>
          <a:bodyPr>
            <a:normAutofit/>
          </a:bodyPr>
          <a:lstStyle/>
          <a:p>
            <a:r>
              <a:rPr lang="en-US" sz="3600" b="1" dirty="0">
                <a:latin typeface="Calibri" panose="020F0502020204030204" pitchFamily="34" charset="0"/>
                <a:ea typeface="Source Sans Pro" charset="0"/>
                <a:cs typeface="Calibri" panose="020F0502020204030204" pitchFamily="34" charset="0"/>
              </a:rPr>
              <a:t>Correcting Entries—An Avoidable Step </a:t>
            </a:r>
            <a:r>
              <a:rPr lang="en-US" sz="2700" dirty="0">
                <a:latin typeface="Calibri" panose="020F0502020204030204" pitchFamily="34" charset="0"/>
                <a:ea typeface="Source Sans Pro" charset="0"/>
                <a:cs typeface="Calibri" panose="020F0502020204030204" pitchFamily="34" charset="0"/>
              </a:rPr>
              <a:t>(3 of 3)</a:t>
            </a:r>
            <a:endParaRPr lang="en-IN" sz="3600" dirty="0"/>
          </a:p>
        </p:txBody>
      </p:sp>
      <p:sp>
        <p:nvSpPr>
          <p:cNvPr id="6" name="Content Placeholder 5"/>
          <p:cNvSpPr>
            <a:spLocks noGrp="1"/>
          </p:cNvSpPr>
          <p:nvPr>
            <p:ph sz="quarter" idx="16"/>
          </p:nvPr>
        </p:nvSpPr>
        <p:spPr>
          <a:xfrm>
            <a:off x="304800" y="1483642"/>
            <a:ext cx="8077200" cy="1547919"/>
          </a:xfrm>
        </p:spPr>
        <p:txBody>
          <a:bodyPr/>
          <a:lstStyle/>
          <a:p>
            <a:pPr marL="0" lvl="2" indent="0" algn="just">
              <a:spcBef>
                <a:spcPts val="1000"/>
              </a:spcBef>
              <a:buClr>
                <a:srgbClr val="990000"/>
              </a:buClr>
              <a:buSzPct val="100000"/>
              <a:buNone/>
            </a:pPr>
            <a:r>
              <a:rPr lang="en-US" sz="2200" b="1" dirty="0"/>
              <a:t>Case 2: </a:t>
            </a:r>
            <a:r>
              <a:rPr lang="en-US" sz="2200" dirty="0"/>
              <a:t>On May 10, 18, Mercato purchased on account equipment costing $450. The transaction was journalized and posted as a debit to Equipment $45 and a credit to Accounts Payable $45. The error was discovered on June 3, when Mercato received the monthly statement for May from the creditor.</a:t>
            </a:r>
            <a:endParaRPr lang="en-US" altLang="en-US" sz="2200" dirty="0"/>
          </a:p>
        </p:txBody>
      </p:sp>
      <p:sp>
        <p:nvSpPr>
          <p:cNvPr id="7" name="Content Placeholder 6"/>
          <p:cNvSpPr>
            <a:spLocks noGrp="1"/>
          </p:cNvSpPr>
          <p:nvPr>
            <p:ph sz="quarter" idx="17"/>
          </p:nvPr>
        </p:nvSpPr>
        <p:spPr>
          <a:xfrm>
            <a:off x="304800" y="3237042"/>
            <a:ext cx="1371600" cy="649158"/>
          </a:xfrm>
        </p:spPr>
        <p:txBody>
          <a:bodyPr/>
          <a:lstStyle/>
          <a:p>
            <a:pPr algn="ctr"/>
            <a:r>
              <a:rPr lang="en-US" altLang="en-US" sz="2200" b="1" dirty="0"/>
              <a:t>Incorrect entry</a:t>
            </a:r>
          </a:p>
        </p:txBody>
      </p:sp>
      <p:sp>
        <p:nvSpPr>
          <p:cNvPr id="10" name="Content Placeholder 9"/>
          <p:cNvSpPr>
            <a:spLocks noGrp="1"/>
          </p:cNvSpPr>
          <p:nvPr>
            <p:ph sz="quarter" idx="20"/>
          </p:nvPr>
        </p:nvSpPr>
        <p:spPr>
          <a:xfrm>
            <a:off x="2057400" y="3239636"/>
            <a:ext cx="6096000" cy="360214"/>
          </a:xfrm>
        </p:spPr>
        <p:txBody>
          <a:bodyPr/>
          <a:lstStyle/>
          <a:p>
            <a:pPr marL="0" lvl="2" indent="0">
              <a:spcBef>
                <a:spcPts val="1000"/>
              </a:spcBef>
              <a:buNone/>
            </a:pPr>
            <a:r>
              <a:rPr lang="en-US" altLang="en-US" sz="2200" dirty="0"/>
              <a:t>Equipment				45</a:t>
            </a:r>
          </a:p>
        </p:txBody>
      </p:sp>
      <p:sp>
        <p:nvSpPr>
          <p:cNvPr id="11" name="Content Placeholder 10"/>
          <p:cNvSpPr>
            <a:spLocks noGrp="1"/>
          </p:cNvSpPr>
          <p:nvPr>
            <p:ph sz="quarter" idx="21"/>
          </p:nvPr>
        </p:nvSpPr>
        <p:spPr>
          <a:xfrm>
            <a:off x="2293921" y="3581400"/>
            <a:ext cx="6392879" cy="329144"/>
          </a:xfrm>
        </p:spPr>
        <p:txBody>
          <a:bodyPr/>
          <a:lstStyle/>
          <a:p>
            <a:r>
              <a:rPr lang="en-US" altLang="en-US" sz="2200" dirty="0"/>
              <a:t>Accounts Payable</a:t>
            </a:r>
            <a:r>
              <a:rPr lang="en-US" altLang="en-US" sz="2200" dirty="0">
                <a:latin typeface="+mn-lt"/>
              </a:rPr>
              <a:t>  				 45</a:t>
            </a:r>
            <a:endParaRPr lang="en-IN" sz="2200" dirty="0">
              <a:latin typeface="+mn-lt"/>
            </a:endParaRPr>
          </a:p>
        </p:txBody>
      </p:sp>
      <p:sp>
        <p:nvSpPr>
          <p:cNvPr id="8" name="Content Placeholder 7"/>
          <p:cNvSpPr>
            <a:spLocks noGrp="1"/>
          </p:cNvSpPr>
          <p:nvPr>
            <p:ph sz="quarter" idx="18"/>
          </p:nvPr>
        </p:nvSpPr>
        <p:spPr>
          <a:xfrm>
            <a:off x="304801" y="4310951"/>
            <a:ext cx="1371600" cy="642049"/>
          </a:xfrm>
        </p:spPr>
        <p:txBody>
          <a:bodyPr/>
          <a:lstStyle/>
          <a:p>
            <a:pPr algn="ctr">
              <a:spcBef>
                <a:spcPts val="0"/>
              </a:spcBef>
              <a:spcAft>
                <a:spcPts val="500"/>
              </a:spcAft>
            </a:pPr>
            <a:r>
              <a:rPr lang="en-US" altLang="en-US" sz="2200" b="1" dirty="0">
                <a:cs typeface="Arial" charset="0"/>
              </a:rPr>
              <a:t>Correct entry</a:t>
            </a:r>
            <a:endParaRPr lang="en-IN" sz="2200" b="1" dirty="0"/>
          </a:p>
        </p:txBody>
      </p:sp>
      <p:sp>
        <p:nvSpPr>
          <p:cNvPr id="13" name="Content Placeholder 12"/>
          <p:cNvSpPr>
            <a:spLocks noGrp="1"/>
          </p:cNvSpPr>
          <p:nvPr>
            <p:ph sz="quarter" idx="23"/>
          </p:nvPr>
        </p:nvSpPr>
        <p:spPr>
          <a:xfrm>
            <a:off x="2057401" y="4310951"/>
            <a:ext cx="5257800" cy="337249"/>
          </a:xfrm>
        </p:spPr>
        <p:txBody>
          <a:bodyPr/>
          <a:lstStyle/>
          <a:p>
            <a:pPr marL="0" lvl="2" indent="0">
              <a:spcBef>
                <a:spcPts val="1000"/>
              </a:spcBef>
              <a:buNone/>
            </a:pPr>
            <a:r>
              <a:rPr lang="en-US" altLang="en-US" sz="2200" dirty="0"/>
              <a:t>Equipment     				450</a:t>
            </a:r>
          </a:p>
        </p:txBody>
      </p:sp>
      <p:sp>
        <p:nvSpPr>
          <p:cNvPr id="14" name="Content Placeholder 13"/>
          <p:cNvSpPr>
            <a:spLocks noGrp="1"/>
          </p:cNvSpPr>
          <p:nvPr>
            <p:ph sz="quarter" idx="24"/>
          </p:nvPr>
        </p:nvSpPr>
        <p:spPr>
          <a:xfrm>
            <a:off x="2293921" y="4643670"/>
            <a:ext cx="6392878" cy="330799"/>
          </a:xfrm>
        </p:spPr>
        <p:txBody>
          <a:bodyPr/>
          <a:lstStyle/>
          <a:p>
            <a:r>
              <a:rPr lang="en-US" altLang="en-US" sz="2200" dirty="0"/>
              <a:t>Accounts Payable 		                            450</a:t>
            </a:r>
            <a:endParaRPr lang="en-IN" sz="2200" dirty="0"/>
          </a:p>
        </p:txBody>
      </p:sp>
      <p:sp>
        <p:nvSpPr>
          <p:cNvPr id="9" name="Content Placeholder 8"/>
          <p:cNvSpPr>
            <a:spLocks noGrp="1"/>
          </p:cNvSpPr>
          <p:nvPr>
            <p:ph sz="quarter" idx="19"/>
          </p:nvPr>
        </p:nvSpPr>
        <p:spPr>
          <a:xfrm>
            <a:off x="304801" y="5334000"/>
            <a:ext cx="1600200" cy="685800"/>
          </a:xfrm>
        </p:spPr>
        <p:txBody>
          <a:bodyPr/>
          <a:lstStyle/>
          <a:p>
            <a:pPr algn="ctr">
              <a:spcBef>
                <a:spcPts val="0"/>
              </a:spcBef>
              <a:spcAft>
                <a:spcPts val="500"/>
              </a:spcAft>
            </a:pPr>
            <a:r>
              <a:rPr lang="en-US" altLang="en-US" sz="2200" b="1" dirty="0">
                <a:cs typeface="Arial" charset="0"/>
              </a:rPr>
              <a:t>Correcting entry</a:t>
            </a:r>
            <a:endParaRPr lang="en-IN" sz="2200" b="1" dirty="0"/>
          </a:p>
        </p:txBody>
      </p:sp>
      <p:sp>
        <p:nvSpPr>
          <p:cNvPr id="15" name="Content Placeholder 14"/>
          <p:cNvSpPr>
            <a:spLocks noGrp="1"/>
          </p:cNvSpPr>
          <p:nvPr>
            <p:ph sz="quarter" idx="25"/>
          </p:nvPr>
        </p:nvSpPr>
        <p:spPr>
          <a:xfrm>
            <a:off x="2057400" y="5353250"/>
            <a:ext cx="5410200" cy="368500"/>
          </a:xfrm>
        </p:spPr>
        <p:txBody>
          <a:bodyPr/>
          <a:lstStyle/>
          <a:p>
            <a:r>
              <a:rPr lang="en-US" altLang="en-US" sz="2200" dirty="0"/>
              <a:t>Equipment  				405</a:t>
            </a:r>
            <a:endParaRPr lang="en-IN" sz="2200" dirty="0"/>
          </a:p>
        </p:txBody>
      </p:sp>
      <p:sp>
        <p:nvSpPr>
          <p:cNvPr id="16" name="Content Placeholder 15"/>
          <p:cNvSpPr>
            <a:spLocks noGrp="1"/>
          </p:cNvSpPr>
          <p:nvPr>
            <p:ph sz="quarter" idx="26"/>
          </p:nvPr>
        </p:nvSpPr>
        <p:spPr>
          <a:xfrm>
            <a:off x="2293920" y="5672070"/>
            <a:ext cx="6392879" cy="342443"/>
          </a:xfrm>
        </p:spPr>
        <p:txBody>
          <a:bodyPr/>
          <a:lstStyle/>
          <a:p>
            <a:r>
              <a:rPr lang="en-US" altLang="en-US" sz="2200" dirty="0"/>
              <a:t>Accounts Payable 				405</a:t>
            </a:r>
            <a:endParaRPr lang="en-IN" sz="22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42</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492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3" grpId="0" build="p"/>
      <p:bldP spid="14" grpId="0" build="p"/>
      <p:bldP spid="15" grpId="0" build="p"/>
      <p:bldP spid="16"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30249"/>
          </a:xfrm>
        </p:spPr>
        <p:txBody>
          <a:bodyPr/>
          <a:lstStyle/>
          <a:p>
            <a:r>
              <a:rPr lang="en-US" b="1" dirty="0">
                <a:ea typeface="Source Sans Pro" charset="0"/>
              </a:rPr>
              <a:t>Do It! 3|</a:t>
            </a:r>
            <a:r>
              <a:rPr lang="en-US" b="1" dirty="0">
                <a:solidFill>
                  <a:srgbClr val="196E78"/>
                </a:solidFill>
                <a:ea typeface="Source Sans Pro" charset="0"/>
              </a:rPr>
              <a:t>Correcting Entries </a:t>
            </a:r>
            <a:r>
              <a:rPr lang="en-US" sz="2400" dirty="0">
                <a:solidFill>
                  <a:srgbClr val="196E78"/>
                </a:solidFill>
                <a:ea typeface="Source Sans Pro" charset="0"/>
              </a:rPr>
              <a:t>(1 of 3)</a:t>
            </a:r>
            <a:endParaRPr lang="en-IN" sz="2400" dirty="0"/>
          </a:p>
        </p:txBody>
      </p:sp>
      <p:sp>
        <p:nvSpPr>
          <p:cNvPr id="6" name="Content Placeholder 5"/>
          <p:cNvSpPr>
            <a:spLocks noGrp="1"/>
          </p:cNvSpPr>
          <p:nvPr>
            <p:ph sz="quarter" idx="16"/>
          </p:nvPr>
        </p:nvSpPr>
        <p:spPr>
          <a:xfrm>
            <a:off x="304800" y="1752600"/>
            <a:ext cx="8534400" cy="3206262"/>
          </a:xfrm>
        </p:spPr>
        <p:txBody>
          <a:bodyPr/>
          <a:lstStyle/>
          <a:p>
            <a:pPr>
              <a:lnSpc>
                <a:spcPct val="100000"/>
              </a:lnSpc>
              <a:spcBef>
                <a:spcPts val="1200"/>
              </a:spcBef>
            </a:pPr>
            <a:r>
              <a:rPr lang="en-US" sz="2400" dirty="0"/>
              <a:t>Sanchez Company discovered the following errors made in January 2020.</a:t>
            </a:r>
          </a:p>
          <a:p>
            <a:pPr marL="403200" indent="-403200">
              <a:buClr>
                <a:schemeClr val="accent2"/>
              </a:buClr>
              <a:buFont typeface="+mj-lt"/>
              <a:buAutoNum type="arabicPeriod"/>
            </a:pPr>
            <a:r>
              <a:rPr lang="en-US" sz="2400" dirty="0"/>
              <a:t>A payment of Salaries and Wages Expense of $600 was debited to Supplies and credited to Cash, both for $600.</a:t>
            </a:r>
          </a:p>
          <a:p>
            <a:pPr marL="403200" indent="-403200">
              <a:buClr>
                <a:schemeClr val="accent2"/>
              </a:buClr>
              <a:buFont typeface="+mj-lt"/>
              <a:buAutoNum type="arabicPeriod"/>
            </a:pPr>
            <a:r>
              <a:rPr lang="en-US" sz="2400" dirty="0"/>
              <a:t>A collection of $3,000 from a client on account was debited to Cash $200 and credited to Service Revenue $200.</a:t>
            </a:r>
          </a:p>
          <a:p>
            <a:pPr marL="403200" indent="-403200">
              <a:buClr>
                <a:schemeClr val="accent2"/>
              </a:buClr>
              <a:buFont typeface="+mj-lt"/>
              <a:buAutoNum type="arabicPeriod"/>
            </a:pPr>
            <a:r>
              <a:rPr lang="en-US" sz="2400" dirty="0"/>
              <a:t>The purchase of supplies on account for $860 was debited to Supplies $680 and credited to Accounts Payable $680.</a:t>
            </a:r>
          </a:p>
        </p:txBody>
      </p:sp>
      <p:sp>
        <p:nvSpPr>
          <p:cNvPr id="8" name="Content Placeholder 7"/>
          <p:cNvSpPr>
            <a:spLocks noGrp="1"/>
          </p:cNvSpPr>
          <p:nvPr>
            <p:ph sz="quarter" idx="18"/>
          </p:nvPr>
        </p:nvSpPr>
        <p:spPr>
          <a:xfrm>
            <a:off x="304800" y="5105400"/>
            <a:ext cx="7230533" cy="390365"/>
          </a:xfrm>
        </p:spPr>
        <p:txBody>
          <a:bodyPr/>
          <a:lstStyle/>
          <a:p>
            <a:r>
              <a:rPr lang="en-US" sz="2400" dirty="0"/>
              <a:t>Correct the errors without reversing the incorrect entry.</a:t>
            </a:r>
            <a:endParaRPr lang="en-US" altLang="en-US" sz="2400" b="1"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43</a:t>
            </a:fld>
            <a:endParaRPr lang="en-US" dirty="0"/>
          </a:p>
        </p:txBody>
      </p:sp>
      <p:sp>
        <p:nvSpPr>
          <p:cNvPr id="5" name="Footer Placeholder 4"/>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9144303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3057"/>
          </a:xfrm>
        </p:spPr>
        <p:txBody>
          <a:bodyPr/>
          <a:lstStyle/>
          <a:p>
            <a:r>
              <a:rPr lang="en-US" b="1" dirty="0">
                <a:ea typeface="Source Sans Pro" charset="0"/>
              </a:rPr>
              <a:t>Do It! 3|</a:t>
            </a:r>
            <a:r>
              <a:rPr lang="en-US" b="1" dirty="0">
                <a:solidFill>
                  <a:srgbClr val="196E78"/>
                </a:solidFill>
                <a:ea typeface="Source Sans Pro" charset="0"/>
              </a:rPr>
              <a:t>Correcting Entries </a:t>
            </a:r>
            <a:r>
              <a:rPr lang="en-US" sz="2400" dirty="0">
                <a:solidFill>
                  <a:srgbClr val="196E78"/>
                </a:solidFill>
                <a:ea typeface="Source Sans Pro" charset="0"/>
              </a:rPr>
              <a:t>(2 of 3)</a:t>
            </a:r>
            <a:endParaRPr lang="en-IN" dirty="0"/>
          </a:p>
        </p:txBody>
      </p:sp>
      <p:sp>
        <p:nvSpPr>
          <p:cNvPr id="6" name="Content Placeholder 5"/>
          <p:cNvSpPr>
            <a:spLocks noGrp="1"/>
          </p:cNvSpPr>
          <p:nvPr>
            <p:ph sz="quarter" idx="16"/>
          </p:nvPr>
        </p:nvSpPr>
        <p:spPr>
          <a:xfrm>
            <a:off x="304800" y="1752599"/>
            <a:ext cx="8534400" cy="709247"/>
          </a:xfrm>
        </p:spPr>
        <p:txBody>
          <a:bodyPr/>
          <a:lstStyle/>
          <a:p>
            <a:pPr marL="403200" indent="-403200" algn="just">
              <a:buClr>
                <a:schemeClr val="accent2"/>
              </a:buClr>
              <a:buFont typeface="+mj-lt"/>
              <a:buAutoNum type="arabicPeriod"/>
            </a:pPr>
            <a:r>
              <a:rPr lang="en-US" sz="2400" dirty="0"/>
              <a:t>A payment of Salaries and Wages Expense of $600 was debited to Supplies and credited to Cash, both for $600.</a:t>
            </a:r>
          </a:p>
        </p:txBody>
      </p:sp>
      <p:sp>
        <p:nvSpPr>
          <p:cNvPr id="7" name="Content Placeholder 6"/>
          <p:cNvSpPr>
            <a:spLocks noGrp="1"/>
          </p:cNvSpPr>
          <p:nvPr>
            <p:ph sz="quarter" idx="17"/>
          </p:nvPr>
        </p:nvSpPr>
        <p:spPr>
          <a:xfrm>
            <a:off x="990600" y="2638925"/>
            <a:ext cx="6477000" cy="383645"/>
          </a:xfrm>
        </p:spPr>
        <p:txBody>
          <a:bodyPr/>
          <a:lstStyle/>
          <a:p>
            <a:r>
              <a:rPr lang="en-US" sz="2400" dirty="0"/>
              <a:t>Salaries and Wages Expense 		            600</a:t>
            </a:r>
            <a:endParaRPr lang="en-IN" sz="2400" dirty="0"/>
          </a:p>
        </p:txBody>
      </p:sp>
      <p:sp>
        <p:nvSpPr>
          <p:cNvPr id="9" name="Content Placeholder 8"/>
          <p:cNvSpPr>
            <a:spLocks noGrp="1"/>
          </p:cNvSpPr>
          <p:nvPr>
            <p:ph sz="quarter" idx="19"/>
          </p:nvPr>
        </p:nvSpPr>
        <p:spPr>
          <a:xfrm>
            <a:off x="1295400" y="3048000"/>
            <a:ext cx="6629400" cy="368207"/>
          </a:xfrm>
        </p:spPr>
        <p:txBody>
          <a:bodyPr/>
          <a:lstStyle/>
          <a:p>
            <a:r>
              <a:rPr lang="en-US" sz="2400" dirty="0"/>
              <a:t>Supplies 					       600</a:t>
            </a:r>
            <a:endParaRPr lang="en-IN" sz="2400" dirty="0"/>
          </a:p>
        </p:txBody>
      </p:sp>
      <p:sp>
        <p:nvSpPr>
          <p:cNvPr id="10" name="Content Placeholder 9"/>
          <p:cNvSpPr>
            <a:spLocks noGrp="1"/>
          </p:cNvSpPr>
          <p:nvPr>
            <p:ph sz="quarter" idx="20"/>
          </p:nvPr>
        </p:nvSpPr>
        <p:spPr>
          <a:xfrm>
            <a:off x="304800" y="3749007"/>
            <a:ext cx="8305800" cy="799547"/>
          </a:xfrm>
        </p:spPr>
        <p:txBody>
          <a:bodyPr/>
          <a:lstStyle/>
          <a:p>
            <a:pPr marL="403200" indent="-403200" algn="just">
              <a:lnSpc>
                <a:spcPct val="100000"/>
              </a:lnSpc>
              <a:spcBef>
                <a:spcPts val="1200"/>
              </a:spcBef>
              <a:buClr>
                <a:schemeClr val="accent2"/>
              </a:buClr>
              <a:buFont typeface="+mj-lt"/>
              <a:buAutoNum type="arabicPeriod" startAt="2"/>
            </a:pPr>
            <a:r>
              <a:rPr lang="en-US" sz="2400" dirty="0"/>
              <a:t>A collection of $3,000 from a client on account was debited to Cash $200 and credited to Service Revenue $200.</a:t>
            </a:r>
          </a:p>
        </p:txBody>
      </p:sp>
      <p:sp>
        <p:nvSpPr>
          <p:cNvPr id="13" name="Content Placeholder 12"/>
          <p:cNvSpPr>
            <a:spLocks noGrp="1"/>
          </p:cNvSpPr>
          <p:nvPr>
            <p:ph sz="quarter" idx="23"/>
          </p:nvPr>
        </p:nvSpPr>
        <p:spPr>
          <a:xfrm>
            <a:off x="990600" y="4734025"/>
            <a:ext cx="6324600" cy="381000"/>
          </a:xfrm>
        </p:spPr>
        <p:txBody>
          <a:bodyPr/>
          <a:lstStyle/>
          <a:p>
            <a:r>
              <a:rPr lang="en-US" sz="2400" dirty="0"/>
              <a:t>Service Revenue 			         200</a:t>
            </a:r>
            <a:endParaRPr lang="en-IN" sz="2400" dirty="0"/>
          </a:p>
        </p:txBody>
      </p:sp>
      <p:sp>
        <p:nvSpPr>
          <p:cNvPr id="14" name="Content Placeholder 13"/>
          <p:cNvSpPr>
            <a:spLocks noGrp="1"/>
          </p:cNvSpPr>
          <p:nvPr>
            <p:ph sz="quarter" idx="24"/>
          </p:nvPr>
        </p:nvSpPr>
        <p:spPr>
          <a:xfrm>
            <a:off x="999067" y="5105400"/>
            <a:ext cx="6239933" cy="381977"/>
          </a:xfrm>
        </p:spPr>
        <p:txBody>
          <a:bodyPr/>
          <a:lstStyle/>
          <a:p>
            <a:r>
              <a:rPr lang="en-US" sz="2400" dirty="0"/>
              <a:t>Cash  					      2,800</a:t>
            </a:r>
            <a:endParaRPr lang="en-IN" sz="2400" dirty="0"/>
          </a:p>
        </p:txBody>
      </p:sp>
      <p:sp>
        <p:nvSpPr>
          <p:cNvPr id="15" name="Content Placeholder 14"/>
          <p:cNvSpPr>
            <a:spLocks noGrp="1"/>
          </p:cNvSpPr>
          <p:nvPr>
            <p:ph sz="quarter" idx="25"/>
          </p:nvPr>
        </p:nvSpPr>
        <p:spPr>
          <a:xfrm>
            <a:off x="999067" y="5486400"/>
            <a:ext cx="7459133" cy="381000"/>
          </a:xfrm>
        </p:spPr>
        <p:txBody>
          <a:bodyPr/>
          <a:lstStyle/>
          <a:p>
            <a:r>
              <a:rPr lang="en-US" sz="2400" dirty="0"/>
              <a:t>    Accounts Receivable  			          3,000</a:t>
            </a:r>
            <a:endParaRPr lang="en-IN" sz="24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44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70338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build="p"/>
      <p:bldP spid="10" grpId="0" build="p"/>
      <p:bldP spid="13" grpId="0" build="p"/>
      <p:bldP spid="14" grpId="0" build="p"/>
      <p:bldP spid="15"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3057"/>
          </a:xfrm>
        </p:spPr>
        <p:txBody>
          <a:bodyPr/>
          <a:lstStyle/>
          <a:p>
            <a:r>
              <a:rPr lang="en-US" b="1" dirty="0">
                <a:ea typeface="Source Sans Pro" charset="0"/>
              </a:rPr>
              <a:t>Do It! 3|</a:t>
            </a:r>
            <a:r>
              <a:rPr lang="en-US" b="1" dirty="0">
                <a:solidFill>
                  <a:srgbClr val="196E78"/>
                </a:solidFill>
                <a:ea typeface="Source Sans Pro" charset="0"/>
              </a:rPr>
              <a:t>Correcting Entries </a:t>
            </a:r>
            <a:r>
              <a:rPr lang="en-US" sz="2400" dirty="0">
                <a:solidFill>
                  <a:srgbClr val="196E78"/>
                </a:solidFill>
                <a:ea typeface="Source Sans Pro" charset="0"/>
              </a:rPr>
              <a:t>(3 of 3)</a:t>
            </a:r>
            <a:endParaRPr lang="en-IN" dirty="0"/>
          </a:p>
        </p:txBody>
      </p:sp>
      <p:sp>
        <p:nvSpPr>
          <p:cNvPr id="6" name="Content Placeholder 5"/>
          <p:cNvSpPr>
            <a:spLocks noGrp="1"/>
          </p:cNvSpPr>
          <p:nvPr>
            <p:ph sz="quarter" idx="16"/>
          </p:nvPr>
        </p:nvSpPr>
        <p:spPr>
          <a:xfrm>
            <a:off x="304800" y="1752600"/>
            <a:ext cx="8534400" cy="720970"/>
          </a:xfrm>
        </p:spPr>
        <p:txBody>
          <a:bodyPr/>
          <a:lstStyle/>
          <a:p>
            <a:pPr marL="403200" indent="-403200" algn="just">
              <a:buClr>
                <a:schemeClr val="accent2"/>
              </a:buClr>
              <a:buFont typeface="+mj-lt"/>
              <a:buAutoNum type="arabicPeriod" startAt="3"/>
            </a:pPr>
            <a:r>
              <a:rPr lang="en-US" sz="2400" dirty="0"/>
              <a:t>The purchase of supplies on account for $860 was debited to Supplies $680 and credited to Accounts Payable $680.</a:t>
            </a:r>
          </a:p>
        </p:txBody>
      </p:sp>
      <p:sp>
        <p:nvSpPr>
          <p:cNvPr id="7" name="Content Placeholder 6"/>
          <p:cNvSpPr>
            <a:spLocks noGrp="1"/>
          </p:cNvSpPr>
          <p:nvPr>
            <p:ph sz="quarter" idx="17"/>
          </p:nvPr>
        </p:nvSpPr>
        <p:spPr>
          <a:xfrm>
            <a:off x="990600" y="2730930"/>
            <a:ext cx="6477000" cy="383645"/>
          </a:xfrm>
        </p:spPr>
        <p:txBody>
          <a:bodyPr/>
          <a:lstStyle/>
          <a:p>
            <a:r>
              <a:rPr lang="en-US" sz="2400" dirty="0"/>
              <a:t>Supplies ($860 − $680) 			180</a:t>
            </a:r>
            <a:endParaRPr lang="en-IN" sz="2400" dirty="0"/>
          </a:p>
        </p:txBody>
      </p:sp>
      <p:sp>
        <p:nvSpPr>
          <p:cNvPr id="9" name="Content Placeholder 8"/>
          <p:cNvSpPr>
            <a:spLocks noGrp="1"/>
          </p:cNvSpPr>
          <p:nvPr>
            <p:ph sz="quarter" idx="19"/>
          </p:nvPr>
        </p:nvSpPr>
        <p:spPr>
          <a:xfrm>
            <a:off x="1352350" y="3136993"/>
            <a:ext cx="6724850" cy="368207"/>
          </a:xfrm>
        </p:spPr>
        <p:txBody>
          <a:bodyPr/>
          <a:lstStyle/>
          <a:p>
            <a:r>
              <a:rPr lang="en-US" sz="2400" dirty="0"/>
              <a:t>Accounts Payable 			                  180</a:t>
            </a:r>
            <a:endParaRPr lang="en-IN" sz="24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45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629815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(1 of 3)</a:t>
            </a:r>
            <a:endParaRPr lang="en-IN" sz="2400" dirty="0"/>
          </a:p>
        </p:txBody>
      </p:sp>
      <p:sp>
        <p:nvSpPr>
          <p:cNvPr id="6" name="Content Placeholder 5"/>
          <p:cNvSpPr>
            <a:spLocks noGrp="1"/>
          </p:cNvSpPr>
          <p:nvPr>
            <p:ph sz="quarter" idx="16"/>
          </p:nvPr>
        </p:nvSpPr>
        <p:spPr>
          <a:xfrm>
            <a:off x="304800" y="1752600"/>
            <a:ext cx="8534400" cy="1371600"/>
          </a:xfrm>
        </p:spPr>
        <p:txBody>
          <a:bodyPr/>
          <a:lstStyle/>
          <a:p>
            <a:pPr marL="291600" lvl="2" indent="-291600">
              <a:spcBef>
                <a:spcPts val="1000"/>
              </a:spcBef>
              <a:buClr>
                <a:schemeClr val="accent2"/>
              </a:buClr>
              <a:buSzPct val="100000"/>
            </a:pPr>
            <a:r>
              <a:rPr lang="en-US" altLang="en-US" sz="2800" dirty="0"/>
              <a:t>Presents a snapshot at a point in time</a:t>
            </a:r>
          </a:p>
          <a:p>
            <a:pPr marL="291600" lvl="2" indent="-291600">
              <a:spcBef>
                <a:spcPts val="1000"/>
              </a:spcBef>
              <a:buClr>
                <a:schemeClr val="accent2"/>
              </a:buClr>
              <a:buSzPct val="100000"/>
            </a:pPr>
            <a:r>
              <a:rPr lang="en-US" altLang="en-US" sz="2800" dirty="0"/>
              <a:t>To improve understanding, companies group similar assets and similar liabilities together</a:t>
            </a:r>
          </a:p>
        </p:txBody>
      </p:sp>
      <p:graphicFrame>
        <p:nvGraphicFramePr>
          <p:cNvPr id="9" name="Content Placeholder 8" descr="Table is accessible to screenreaders"/>
          <p:cNvGraphicFramePr>
            <a:graphicFrameLocks noGrp="1"/>
          </p:cNvGraphicFramePr>
          <p:nvPr>
            <p:ph sz="quarter" idx="18"/>
            <p:extLst>
              <p:ext uri="{D42A27DB-BD31-4B8C-83A1-F6EECF244321}">
                <p14:modId xmlns:p14="http://schemas.microsoft.com/office/powerpoint/2010/main" val="920802665"/>
              </p:ext>
            </p:extLst>
          </p:nvPr>
        </p:nvGraphicFramePr>
        <p:xfrm>
          <a:off x="609600" y="3505200"/>
          <a:ext cx="7810900" cy="2092113"/>
        </p:xfrm>
        <a:graphic>
          <a:graphicData uri="http://schemas.openxmlformats.org/drawingml/2006/table">
            <a:tbl>
              <a:tblPr firstRow="1" bandRow="1">
                <a:tableStyleId>{5C22544A-7EE6-4342-B048-85BDC9FD1C3A}</a:tableStyleId>
              </a:tblPr>
              <a:tblGrid>
                <a:gridCol w="3944118">
                  <a:extLst>
                    <a:ext uri="{9D8B030D-6E8A-4147-A177-3AD203B41FA5}">
                      <a16:colId xmlns:a16="http://schemas.microsoft.com/office/drawing/2014/main" val="71259367"/>
                    </a:ext>
                  </a:extLst>
                </a:gridCol>
                <a:gridCol w="3866782">
                  <a:extLst>
                    <a:ext uri="{9D8B030D-6E8A-4147-A177-3AD203B41FA5}">
                      <a16:colId xmlns:a16="http://schemas.microsoft.com/office/drawing/2014/main" val="133393288"/>
                    </a:ext>
                  </a:extLst>
                </a:gridCol>
              </a:tblGrid>
              <a:tr h="280623">
                <a:tc>
                  <a:txBody>
                    <a:bodyPr/>
                    <a:lstStyle/>
                    <a:p>
                      <a:pPr algn="l" fontAlgn="b"/>
                      <a:r>
                        <a:rPr lang="en-US" sz="2200" b="0" u="none" strike="noStrike" dirty="0">
                          <a:solidFill>
                            <a:schemeClr val="tx1"/>
                          </a:solidFill>
                          <a:effectLst/>
                          <a:latin typeface="+mn-lt"/>
                        </a:rPr>
                        <a:t>Assets</a:t>
                      </a:r>
                      <a:endParaRPr lang="en-US" sz="2200" b="0" i="0" u="none" strike="noStrike" dirty="0">
                        <a:solidFill>
                          <a:schemeClr val="tx1"/>
                        </a:solidFill>
                        <a:effectLst/>
                        <a:latin typeface="+mn-lt"/>
                      </a:endParaRPr>
                    </a:p>
                  </a:txBody>
                  <a:tcPr marL="4233" marR="4233" marT="4233" anchor="b">
                    <a:lnB w="12700" cap="flat" cmpd="sng" algn="ctr">
                      <a:solidFill>
                        <a:schemeClr val="tx1"/>
                      </a:solidFill>
                      <a:prstDash val="solid"/>
                      <a:round/>
                      <a:headEnd type="none" w="med" len="med"/>
                      <a:tailEnd type="none" w="med" len="med"/>
                    </a:lnB>
                    <a:noFill/>
                  </a:tcPr>
                </a:tc>
                <a:tc>
                  <a:txBody>
                    <a:bodyPr/>
                    <a:lstStyle/>
                    <a:p>
                      <a:pPr algn="l" fontAlgn="b"/>
                      <a:r>
                        <a:rPr lang="en-US" sz="2200" b="0" u="none" strike="noStrike" dirty="0">
                          <a:solidFill>
                            <a:schemeClr val="tx1"/>
                          </a:solidFill>
                          <a:effectLst/>
                          <a:latin typeface="+mn-lt"/>
                        </a:rPr>
                        <a:t>Liabilities and Owner's Equity</a:t>
                      </a:r>
                      <a:endParaRPr lang="en-US" sz="2200" b="0" i="0" u="none" strike="noStrike" dirty="0">
                        <a:solidFill>
                          <a:schemeClr val="tx1"/>
                        </a:solidFill>
                        <a:effectLst/>
                        <a:latin typeface="+mn-lt"/>
                      </a:endParaRPr>
                    </a:p>
                  </a:txBody>
                  <a:tcPr marL="4233" marR="4233" marT="4233"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09278252"/>
                  </a:ext>
                </a:extLst>
              </a:tr>
              <a:tr h="310844">
                <a:tc>
                  <a:txBody>
                    <a:bodyPr/>
                    <a:lstStyle/>
                    <a:p>
                      <a:pPr algn="l" fontAlgn="b"/>
                      <a:r>
                        <a:rPr lang="en-US" sz="2200" u="none" strike="noStrike" dirty="0">
                          <a:effectLst/>
                          <a:latin typeface="+mn-lt"/>
                        </a:rPr>
                        <a:t>Current assets</a:t>
                      </a:r>
                      <a:endParaRPr lang="en-US" sz="2200" b="0" i="0" u="none" strike="noStrike" dirty="0">
                        <a:solidFill>
                          <a:srgbClr val="000000"/>
                        </a:solidFill>
                        <a:effectLst/>
                        <a:latin typeface="+mn-lt"/>
                      </a:endParaRPr>
                    </a:p>
                  </a:txBody>
                  <a:tcPr marL="4233" marR="4233" marT="91440" marB="0" anchor="b">
                    <a:lnT w="12700" cap="flat" cmpd="sng" algn="ctr">
                      <a:solidFill>
                        <a:schemeClr val="tx1"/>
                      </a:solidFill>
                      <a:prstDash val="solid"/>
                      <a:round/>
                      <a:headEnd type="none" w="med" len="med"/>
                      <a:tailEnd type="none" w="med" len="med"/>
                    </a:lnT>
                    <a:noFill/>
                  </a:tcPr>
                </a:tc>
                <a:tc>
                  <a:txBody>
                    <a:bodyPr/>
                    <a:lstStyle/>
                    <a:p>
                      <a:pPr algn="l" fontAlgn="b"/>
                      <a:r>
                        <a:rPr lang="en-US" sz="2200" u="none" strike="noStrike" dirty="0">
                          <a:effectLst/>
                          <a:latin typeface="+mn-lt"/>
                        </a:rPr>
                        <a:t>Current liabilities</a:t>
                      </a:r>
                      <a:endParaRPr lang="en-US" sz="2200" b="0" i="0" u="none" strike="noStrike" dirty="0">
                        <a:solidFill>
                          <a:srgbClr val="000000"/>
                        </a:solidFill>
                        <a:effectLst/>
                        <a:latin typeface="+mn-lt"/>
                      </a:endParaRPr>
                    </a:p>
                  </a:txBody>
                  <a:tcPr marL="4233" marR="4233" marT="4233" marB="0" anchor="b">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259518193"/>
                  </a:ext>
                </a:extLst>
              </a:tr>
              <a:tr h="310844">
                <a:tc>
                  <a:txBody>
                    <a:bodyPr/>
                    <a:lstStyle/>
                    <a:p>
                      <a:pPr algn="l" fontAlgn="b"/>
                      <a:r>
                        <a:rPr lang="en-US" sz="2200" u="none" strike="noStrike" dirty="0">
                          <a:effectLst/>
                          <a:latin typeface="+mn-lt"/>
                        </a:rPr>
                        <a:t>Long-term investments</a:t>
                      </a:r>
                      <a:endParaRPr lang="en-US" sz="2200" b="0" i="0" u="none" strike="noStrike" dirty="0">
                        <a:solidFill>
                          <a:srgbClr val="000000"/>
                        </a:solidFill>
                        <a:effectLst/>
                        <a:latin typeface="+mn-lt"/>
                      </a:endParaRPr>
                    </a:p>
                  </a:txBody>
                  <a:tcPr marL="4233" marR="4233" marT="91440" marB="0" anchor="b">
                    <a:noFill/>
                  </a:tcPr>
                </a:tc>
                <a:tc>
                  <a:txBody>
                    <a:bodyPr/>
                    <a:lstStyle/>
                    <a:p>
                      <a:pPr algn="l" fontAlgn="b"/>
                      <a:r>
                        <a:rPr lang="en-US" sz="2200" u="none" strike="noStrike" dirty="0">
                          <a:effectLst/>
                          <a:latin typeface="+mn-lt"/>
                        </a:rPr>
                        <a:t>Long-term liabilities</a:t>
                      </a:r>
                      <a:endParaRPr lang="en-US" sz="2200" b="0" i="0" u="none" strike="noStrike" dirty="0">
                        <a:solidFill>
                          <a:srgbClr val="000000"/>
                        </a:solidFill>
                        <a:effectLst/>
                        <a:latin typeface="+mn-lt"/>
                      </a:endParaRPr>
                    </a:p>
                  </a:txBody>
                  <a:tcPr marL="4233" marR="4233" marT="91440" marB="0" anchor="b">
                    <a:noFill/>
                  </a:tcPr>
                </a:tc>
                <a:extLst>
                  <a:ext uri="{0D108BD9-81ED-4DB2-BD59-A6C34878D82A}">
                    <a16:rowId xmlns:a16="http://schemas.microsoft.com/office/drawing/2014/main" val="3416021701"/>
                  </a:ext>
                </a:extLst>
              </a:tr>
              <a:tr h="310844">
                <a:tc>
                  <a:txBody>
                    <a:bodyPr/>
                    <a:lstStyle/>
                    <a:p>
                      <a:pPr algn="l" fontAlgn="b"/>
                      <a:r>
                        <a:rPr lang="en-US" sz="2200" u="none" strike="noStrike" dirty="0">
                          <a:effectLst/>
                          <a:latin typeface="+mn-lt"/>
                        </a:rPr>
                        <a:t>Property, plant, and equipment</a:t>
                      </a:r>
                      <a:endParaRPr lang="en-US" sz="2200" b="0" i="0" u="none" strike="noStrike" dirty="0">
                        <a:solidFill>
                          <a:srgbClr val="000000"/>
                        </a:solidFill>
                        <a:effectLst/>
                        <a:latin typeface="+mn-lt"/>
                      </a:endParaRPr>
                    </a:p>
                  </a:txBody>
                  <a:tcPr marL="4233" marR="4233" marT="91440" marB="0" anchor="b">
                    <a:noFill/>
                  </a:tcPr>
                </a:tc>
                <a:tc>
                  <a:txBody>
                    <a:bodyPr/>
                    <a:lstStyle/>
                    <a:p>
                      <a:pPr algn="l" fontAlgn="b"/>
                      <a:r>
                        <a:rPr lang="en-US" sz="2200" u="none" strike="noStrike" dirty="0">
                          <a:effectLst/>
                          <a:latin typeface="+mn-lt"/>
                        </a:rPr>
                        <a:t>Owner's (Stockholders') equity</a:t>
                      </a:r>
                      <a:endParaRPr lang="en-US" sz="2200" b="0" i="0" u="none" strike="noStrike" dirty="0">
                        <a:solidFill>
                          <a:srgbClr val="000000"/>
                        </a:solidFill>
                        <a:effectLst/>
                        <a:latin typeface="+mn-lt"/>
                      </a:endParaRPr>
                    </a:p>
                  </a:txBody>
                  <a:tcPr marL="4233" marR="4233" marT="91440" marB="0" anchor="b">
                    <a:noFill/>
                  </a:tcPr>
                </a:tc>
                <a:extLst>
                  <a:ext uri="{0D108BD9-81ED-4DB2-BD59-A6C34878D82A}">
                    <a16:rowId xmlns:a16="http://schemas.microsoft.com/office/drawing/2014/main" val="1012060117"/>
                  </a:ext>
                </a:extLst>
              </a:tr>
              <a:tr h="310844">
                <a:tc>
                  <a:txBody>
                    <a:bodyPr/>
                    <a:lstStyle/>
                    <a:p>
                      <a:pPr algn="l" fontAlgn="b"/>
                      <a:r>
                        <a:rPr lang="en-US" sz="2200" u="none" strike="noStrike" dirty="0">
                          <a:effectLst/>
                          <a:latin typeface="+mn-lt"/>
                        </a:rPr>
                        <a:t>Intangible assets</a:t>
                      </a:r>
                      <a:endParaRPr lang="en-US" sz="2200" b="0" i="0" u="none" strike="noStrike" dirty="0">
                        <a:solidFill>
                          <a:srgbClr val="000000"/>
                        </a:solidFill>
                        <a:effectLst/>
                        <a:latin typeface="+mn-lt"/>
                      </a:endParaRPr>
                    </a:p>
                  </a:txBody>
                  <a:tcPr marL="4233" marR="4233" marT="91440" marB="0" anchor="b">
                    <a:noFill/>
                  </a:tcPr>
                </a:tc>
                <a:tc>
                  <a:txBody>
                    <a:bodyPr/>
                    <a:lstStyle/>
                    <a:p>
                      <a:pPr algn="l" fontAlgn="b"/>
                      <a:endParaRPr lang="en-US" sz="2200" b="0" i="0" u="none" strike="noStrike" dirty="0">
                        <a:solidFill>
                          <a:schemeClr val="bg1"/>
                        </a:solidFill>
                        <a:effectLst/>
                        <a:latin typeface="+mn-lt"/>
                      </a:endParaRPr>
                    </a:p>
                  </a:txBody>
                  <a:tcPr marL="4233" marR="4233" marT="91440" marB="0" anchor="b">
                    <a:noFill/>
                  </a:tcPr>
                </a:tc>
                <a:extLst>
                  <a:ext uri="{0D108BD9-81ED-4DB2-BD59-A6C34878D82A}">
                    <a16:rowId xmlns:a16="http://schemas.microsoft.com/office/drawing/2014/main" val="596323012"/>
                  </a:ext>
                </a:extLst>
              </a:tr>
            </a:tbl>
          </a:graphicData>
        </a:graphic>
      </p:graphicFrame>
      <p:sp>
        <p:nvSpPr>
          <p:cNvPr id="4" name="Slide Number Placeholder 3"/>
          <p:cNvSpPr>
            <a:spLocks noGrp="1"/>
          </p:cNvSpPr>
          <p:nvPr>
            <p:ph type="sldNum" sz="quarter" idx="10"/>
          </p:nvPr>
        </p:nvSpPr>
        <p:spPr/>
        <p:txBody>
          <a:bodyPr/>
          <a:lstStyle/>
          <a:p>
            <a:fld id="{67B19427-F580-D146-B60E-4CADEE75497F}" type="slidenum">
              <a:rPr lang="en-US" smtClean="0"/>
              <a:pPr/>
              <a:t>46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8711584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(2 of 3)</a:t>
            </a:r>
            <a:endParaRPr lang="en-IN" dirty="0"/>
          </a:p>
        </p:txBody>
      </p:sp>
      <p:pic>
        <p:nvPicPr>
          <p:cNvPr id="8" name="Content Placeholder 7" descr="An illustration displays the assets section of a classified balance sheet. The illustration has a three line heading contains the name of the company, Franklin company; the type of statement, balance sheet; and the date, October 31, 2020. There are 4 columns displayed. The first contains account names and the other 3 are numeric columns. The statement has a subheading, assets. The sections in the assets section of the balance sheet are, current assets; long term investments; property, plant and equipment; and intangible assets, displayed in red font. The entries under the current assets displayed in the second numeric column are as follows. The first line reads cash with $6,600. The next line reads debt investments with 2,000. The next line reads account receivable with 7,000. The next line displays notes receivable with 1,000. The next line reads inventory with 3,000. The next line has supplies with 2,100. The next line reads prepaid insurance with 400. The next line reads the total current assets with $22,100 displayed in the third numeric column. The second section of assets, long term investments, has the following accounts listed. The first line displays stock investment of 5,200 in the second numeric column. The next has investment in real estate with 2,000 in the second numeric column, and the total 7,200 in the third numeric column. The next section of assets, property, plant, and equipment. has the following accounts listed. The first line reads land with 10,000 displayed in the second numeric column. The next line displays equipment with $24,000 in the first numeric column. After subtracting the accumulated depreciation equipment amount of 5,000 from equipment, displayed in the first numeric column, 19,000 is displayed in the second numeric column, and 29,000 in the third numeric column. The next asset section, intangible assets, has the following accounts listed. The first line displays patents with 3,100 displayed in the third numeric column. The last line displays total assets with $61,400 in the third numeric column."/>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429756" y="1447800"/>
            <a:ext cx="6284488" cy="4846137"/>
          </a:xfrm>
        </p:spPr>
      </p:pic>
      <p:sp>
        <p:nvSpPr>
          <p:cNvPr id="4" name="Slide Number Placeholder 3"/>
          <p:cNvSpPr>
            <a:spLocks noGrp="1"/>
          </p:cNvSpPr>
          <p:nvPr>
            <p:ph type="sldNum" sz="quarter" idx="10"/>
          </p:nvPr>
        </p:nvSpPr>
        <p:spPr/>
        <p:txBody>
          <a:bodyPr/>
          <a:lstStyle/>
          <a:p>
            <a:fld id="{67B19427-F580-D146-B60E-4CADEE75497F}" type="slidenum">
              <a:rPr lang="en-US" smtClean="0"/>
              <a:pPr/>
              <a:t>47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4842211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(3 of 3)</a:t>
            </a:r>
            <a:endParaRPr lang="en-IN" dirty="0"/>
          </a:p>
        </p:txBody>
      </p:sp>
      <p:pic>
        <p:nvPicPr>
          <p:cNvPr id="9" name="Content Placeholder 8" descr="An illustration displays the liabilities and owner's equity section of a classified balance sheet. The illustration has a three line heading contains the name of the company, Franklin company; the type of statement, balance sheet; and the date, October 31, 2020. There are 3 columns displayed. The first contains account names and the other 2 are numeric columns. The statement has a subheading, liabilities and owner's equity. The liablities section titles in the balance sheet are, current liabilities and long-term liabilities, with owner's equity that follows, all displayed in red font. The current liabilities has the following accounts listed. The first line reads notes payable with $11,000 in the first numeric column. The second line reads accounts payable with 2,100 in the first numeric column. The next line displays unearned service revenue with 900 in the first numeric column. The next line reads salaries and wages payable with 1,600 displayed in the first numeric column. The next line reads interest payable with 450 in the first numeric column. The next line displays total current liabilities with $16,050 displayed in second numeric column. The section long-term liabilities has the following accounts listed. The first line reads mortgage payable with 10,000 displayed in first numeric column. The next line has notes payable with 1,300 displayed in first numeric column. The next line reads total long-term liabilities with 11,300 in the second numeric column. The next line displays total liabilities with 27,350 in the second numeric column. The next section of owner's equity has the owner's capital account listed with 34,050 in the second numeric column. The next line reads total liabilities and owner's equity with $61,400 displayed in the second numeric column. ">
            <a:extLst>
              <a:ext uri="{FF2B5EF4-FFF2-40B4-BE49-F238E27FC236}">
                <a16:creationId xmlns:a16="http://schemas.microsoft.com/office/drawing/2014/main" id="{9E430747-1CEE-43E7-B682-C83F9239433A}"/>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234911" y="1600200"/>
            <a:ext cx="6674178" cy="4388778"/>
          </a:xfrm>
        </p:spPr>
      </p:pic>
      <p:sp>
        <p:nvSpPr>
          <p:cNvPr id="4" name="Slide Number Placeholder 3"/>
          <p:cNvSpPr>
            <a:spLocks noGrp="1"/>
          </p:cNvSpPr>
          <p:nvPr>
            <p:ph type="sldNum" sz="quarter" idx="10"/>
          </p:nvPr>
        </p:nvSpPr>
        <p:spPr/>
        <p:txBody>
          <a:bodyPr/>
          <a:lstStyle/>
          <a:p>
            <a:fld id="{67B19427-F580-D146-B60E-4CADEE75497F}" type="slidenum">
              <a:rPr lang="en-US" smtClean="0"/>
              <a:pPr/>
              <a:t>48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7252498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Current Assets </a:t>
            </a:r>
            <a:r>
              <a:rPr lang="en-US" sz="2400" dirty="0">
                <a:latin typeface="Calibri" panose="020F0502020204030204" pitchFamily="34" charset="0"/>
                <a:ea typeface="Source Sans Pro" charset="0"/>
                <a:cs typeface="Calibri" panose="020F0502020204030204" pitchFamily="34" charset="0"/>
              </a:rPr>
              <a:t>(1 of 4)</a:t>
            </a:r>
            <a:endParaRPr lang="en-IN" sz="2400" dirty="0">
              <a:latin typeface="Calibri" panose="020F0502020204030204" pitchFamily="34" charset="0"/>
            </a:endParaRPr>
          </a:p>
        </p:txBody>
      </p:sp>
      <p:sp>
        <p:nvSpPr>
          <p:cNvPr id="3" name="Content Placeholder 2"/>
          <p:cNvSpPr>
            <a:spLocks noGrp="1"/>
          </p:cNvSpPr>
          <p:nvPr>
            <p:ph sz="quarter" idx="16"/>
          </p:nvPr>
        </p:nvSpPr>
        <p:spPr>
          <a:xfrm>
            <a:off x="304800" y="1752600"/>
            <a:ext cx="8534400" cy="3124200"/>
          </a:xfrm>
        </p:spPr>
        <p:txBody>
          <a:bodyPr/>
          <a:lstStyle/>
          <a:p>
            <a:pPr marL="291600" lvl="2" indent="-291600" algn="just">
              <a:spcBef>
                <a:spcPts val="1000"/>
              </a:spcBef>
              <a:buClr>
                <a:schemeClr val="accent2"/>
              </a:buClr>
              <a:buSzPct val="100000"/>
            </a:pPr>
            <a:r>
              <a:rPr lang="en-US" altLang="en-US" sz="2800" dirty="0">
                <a:latin typeface="Calibri" panose="020F0502020204030204" pitchFamily="34" charset="0"/>
              </a:rPr>
              <a:t>Assets that a company expects to </a:t>
            </a:r>
            <a:r>
              <a:rPr lang="en-US" altLang="en-US" sz="2800" b="1" dirty="0">
                <a:latin typeface="Calibri" panose="020F0502020204030204" pitchFamily="34" charset="0"/>
              </a:rPr>
              <a:t>convert to cash </a:t>
            </a:r>
            <a:r>
              <a:rPr lang="en-US" altLang="en-US" sz="2800" dirty="0">
                <a:latin typeface="Calibri" panose="020F0502020204030204" pitchFamily="34" charset="0"/>
              </a:rPr>
              <a:t>or </a:t>
            </a:r>
            <a:r>
              <a:rPr lang="en-US" altLang="en-US" sz="2800" b="1" dirty="0">
                <a:latin typeface="Calibri" panose="020F0502020204030204" pitchFamily="34" charset="0"/>
              </a:rPr>
              <a:t>use up </a:t>
            </a:r>
            <a:r>
              <a:rPr lang="en-US" altLang="en-US" sz="2800" dirty="0">
                <a:latin typeface="Calibri" panose="020F0502020204030204" pitchFamily="34" charset="0"/>
              </a:rPr>
              <a:t>within one year or the operating cycle, whichever is longer</a:t>
            </a:r>
          </a:p>
          <a:p>
            <a:pPr marL="291600" lvl="2" indent="-291600" algn="just">
              <a:spcBef>
                <a:spcPts val="1000"/>
              </a:spcBef>
              <a:buClr>
                <a:schemeClr val="accent2"/>
              </a:buClr>
              <a:buSzPct val="100000"/>
            </a:pPr>
            <a:r>
              <a:rPr lang="en-US" altLang="en-US" sz="2800" b="1" dirty="0">
                <a:solidFill>
                  <a:srgbClr val="0000CC"/>
                </a:solidFill>
                <a:latin typeface="Calibri" panose="020F0502020204030204" pitchFamily="34" charset="0"/>
              </a:rPr>
              <a:t>Operating cycle </a:t>
            </a:r>
            <a:r>
              <a:rPr lang="en-US" altLang="en-US" sz="2800" dirty="0">
                <a:latin typeface="Calibri" panose="020F0502020204030204" pitchFamily="34" charset="0"/>
              </a:rPr>
              <a:t>is the average time that it takes to</a:t>
            </a:r>
          </a:p>
          <a:p>
            <a:pPr marL="622800" lvl="3" indent="-320400">
              <a:buClr>
                <a:schemeClr val="accent2"/>
              </a:buClr>
              <a:buSzPct val="80000"/>
              <a:buFont typeface="Courier New" panose="02070309020205020404" pitchFamily="49" charset="0"/>
              <a:buChar char="o"/>
            </a:pPr>
            <a:r>
              <a:rPr lang="en-US" altLang="en-US" sz="2600" dirty="0">
                <a:latin typeface="Calibri" panose="020F0502020204030204" pitchFamily="34" charset="0"/>
              </a:rPr>
              <a:t>purchase inventory,</a:t>
            </a:r>
          </a:p>
          <a:p>
            <a:pPr marL="622800" lvl="3" indent="-320400">
              <a:buClr>
                <a:schemeClr val="accent2"/>
              </a:buClr>
              <a:buSzPct val="80000"/>
              <a:buFont typeface="Courier New" panose="02070309020205020404" pitchFamily="49" charset="0"/>
              <a:buChar char="o"/>
            </a:pPr>
            <a:r>
              <a:rPr lang="en-US" altLang="en-US" sz="2600" dirty="0">
                <a:latin typeface="Calibri" panose="020F0502020204030204" pitchFamily="34" charset="0"/>
              </a:rPr>
              <a:t>sell it on account, and</a:t>
            </a:r>
          </a:p>
          <a:p>
            <a:pPr marL="622800" lvl="3" indent="-320400">
              <a:buClr>
                <a:schemeClr val="accent2"/>
              </a:buClr>
              <a:buSzPct val="80000"/>
              <a:buFont typeface="Courier New" panose="02070309020205020404" pitchFamily="49" charset="0"/>
              <a:buChar char="o"/>
            </a:pPr>
            <a:r>
              <a:rPr lang="en-US" altLang="en-US" sz="2600" dirty="0">
                <a:latin typeface="Calibri" panose="020F0502020204030204" pitchFamily="34" charset="0"/>
              </a:rPr>
              <a:t>collect cash from customers</a:t>
            </a:r>
          </a:p>
        </p:txBody>
      </p:sp>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49</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1639765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sz="3200" b="1" dirty="0">
                <a:latin typeface="Calibri" panose="020F0502020204030204" pitchFamily="34" charset="0"/>
                <a:ea typeface="Source Sans Pro" charset="0"/>
                <a:cs typeface="Calibri" panose="020F0502020204030204" pitchFamily="34" charset="0"/>
              </a:rPr>
              <a:t>Step 1 </a:t>
            </a:r>
            <a:r>
              <a:rPr lang="en-IN" sz="3200" b="1" dirty="0">
                <a:latin typeface="Calibri" panose="020F0502020204030204" pitchFamily="34" charset="0"/>
                <a:ea typeface="Source Sans Pro" charset="0"/>
                <a:cs typeface="Calibri" panose="020F0502020204030204" pitchFamily="34" charset="0"/>
              </a:rPr>
              <a:t>Prepare a Trial Balance on the Worksheet</a:t>
            </a:r>
            <a:endParaRPr lang="en-IN" sz="3200" dirty="0"/>
          </a:p>
        </p:txBody>
      </p:sp>
      <p:pic>
        <p:nvPicPr>
          <p:cNvPr id="7" name="Content Placeholder 6" descr="An illustration displays the first step in preparing the worksheet, the trial balance section. The illustration displays a three line heading with the name of the company, Pioneer Advertising; the type of statement, worksheet; and the time duration, for the month ended October 31, 2020.  The worksheet contains six columns titled: account titles, trial balance, adjustments, adjusted trial balance, income statement, and balance sheet.  The columns, trial balance, adjustments, adjusted trial balance, income statement, and balance sheet are further divided into debit and credit. The account titles listed in the first column with their respective balances are as follows: cash, has a debit of 15,200. Supplies has a debit of 2,500. Prepaid insurance has a debit of 600. Equipment has 5,000 as a debit. Notes payable has 5,000 as a credit. Accounts payable has 2,500 as a credit. Unearned service revenue has 1,200 as a credit. Owner's capital has 10,000 as a credit. Owner's drawings has 500 as a debit. Service revenue has 10,000 under the credit column. The salaries and wages expense has a debit of 4,000. The rent expense has a debit of 900. The total debits are 28,700, and the total credits are 28,700. The totals include all accounts with balances. The trial balance amounts come directly from ledger accounts."/>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52400" y="1371600"/>
            <a:ext cx="8915400" cy="4724399"/>
          </a:xfrm>
        </p:spPr>
      </p:pic>
      <p:sp>
        <p:nvSpPr>
          <p:cNvPr id="4" name="Slide Number Placeholder 3"/>
          <p:cNvSpPr>
            <a:spLocks noGrp="1"/>
          </p:cNvSpPr>
          <p:nvPr>
            <p:ph type="sldNum" sz="quarter" idx="10"/>
          </p:nvPr>
        </p:nvSpPr>
        <p:spPr/>
        <p:txBody>
          <a:bodyPr/>
          <a:lstStyle/>
          <a:p>
            <a:fld id="{67B19427-F580-D146-B60E-4CADEE75497F}" type="slidenum">
              <a:rPr lang="en-US" smtClean="0"/>
              <a:pPr/>
              <a:t>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14751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noAutofit/>
          </a:bodyPr>
          <a:lstStyle/>
          <a:p>
            <a:r>
              <a:rPr lang="en-US" b="1" dirty="0">
                <a:latin typeface="Calibri" panose="020F0502020204030204" pitchFamily="34" charset="0"/>
                <a:ea typeface="Source Sans Pro" charset="0"/>
                <a:cs typeface="Calibri" panose="020F0502020204030204" pitchFamily="34" charset="0"/>
              </a:rPr>
              <a:t>Current Assets </a:t>
            </a:r>
            <a:r>
              <a:rPr lang="en-US" sz="2400" dirty="0">
                <a:latin typeface="Calibri" panose="020F0502020204030204" pitchFamily="34" charset="0"/>
                <a:ea typeface="Source Sans Pro" charset="0"/>
                <a:cs typeface="Calibri" panose="020F0502020204030204" pitchFamily="34" charset="0"/>
              </a:rPr>
              <a:t>(2 of 4)</a:t>
            </a:r>
            <a:endParaRPr lang="en-IN" dirty="0"/>
          </a:p>
        </p:txBody>
      </p:sp>
      <p:pic>
        <p:nvPicPr>
          <p:cNvPr id="10" name="Content Placeholder 9" descr="An illustration displays the current assets section of a balance sheet for Southwest Airlines Co.. The illustration has a two line heading contains the name of the company, Southwest Airlines Company; and type of statement, partial balance sheet, in millions. The section, current assets, displayed in red font, has the following accounts listed. The first line reads cash and cash equivalents with $1,355. The next line reads short term investments of 1,797. The next line reads accounts receivable with 419. The next line reads inventories with 467. The next line displays prepaid expenses and other current assets with 418. The last line reads total current assets as $4,456.">
            <a:extLst>
              <a:ext uri="{FF2B5EF4-FFF2-40B4-BE49-F238E27FC236}">
                <a16:creationId xmlns:a16="http://schemas.microsoft.com/office/drawing/2014/main" id="{6FD29DFB-F81A-4A5A-92B9-E19274D74283}"/>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745628" y="1676400"/>
            <a:ext cx="7652743" cy="3635053"/>
          </a:xfrm>
        </p:spPr>
      </p:pic>
      <p:sp>
        <p:nvSpPr>
          <p:cNvPr id="8" name="Content Placeholder 7"/>
          <p:cNvSpPr>
            <a:spLocks noGrp="1"/>
          </p:cNvSpPr>
          <p:nvPr>
            <p:ph sz="quarter" idx="18"/>
          </p:nvPr>
        </p:nvSpPr>
        <p:spPr>
          <a:xfrm>
            <a:off x="313267" y="5562599"/>
            <a:ext cx="8221133" cy="685799"/>
          </a:xfrm>
        </p:spPr>
        <p:txBody>
          <a:bodyPr/>
          <a:lstStyle/>
          <a:p>
            <a:r>
              <a:rPr lang="en-US" sz="2600" dirty="0">
                <a:effectLst>
                  <a:outerShdw blurRad="38100" dist="38100" dir="2700000" algn="tl">
                    <a:srgbClr val="FFFFFF"/>
                  </a:outerShdw>
                </a:effectLst>
              </a:rPr>
              <a:t>Accounts usually listed in order in which they expect to convert them into cash.</a:t>
            </a:r>
          </a:p>
        </p:txBody>
      </p:sp>
      <p:sp>
        <p:nvSpPr>
          <p:cNvPr id="4" name="Slide Number Placeholder 3"/>
          <p:cNvSpPr>
            <a:spLocks noGrp="1"/>
          </p:cNvSpPr>
          <p:nvPr>
            <p:ph type="sldNum" sz="quarter" idx="10"/>
          </p:nvPr>
        </p:nvSpPr>
        <p:spPr/>
        <p:txBody>
          <a:bodyPr/>
          <a:lstStyle/>
          <a:p>
            <a:fld id="{67B19427-F580-D146-B60E-4CADEE75497F}" type="slidenum">
              <a:rPr lang="en-US" smtClean="0"/>
              <a:pPr/>
              <a:t>50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1777778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Current Assets </a:t>
            </a:r>
            <a:r>
              <a:rPr lang="en-US" sz="2400" dirty="0">
                <a:latin typeface="Calibri" panose="020F0502020204030204" pitchFamily="34" charset="0"/>
                <a:ea typeface="Source Sans Pro" charset="0"/>
                <a:cs typeface="Calibri" panose="020F0502020204030204" pitchFamily="34" charset="0"/>
              </a:rPr>
              <a:t>(3 of 4)</a:t>
            </a:r>
            <a:endParaRPr lang="en-IN" dirty="0">
              <a:latin typeface="Calibri" panose="020F0502020204030204" pitchFamily="34" charset="0"/>
            </a:endParaRPr>
          </a:p>
        </p:txBody>
      </p:sp>
      <p:sp>
        <p:nvSpPr>
          <p:cNvPr id="3" name="Content Placeholder 2"/>
          <p:cNvSpPr>
            <a:spLocks noGrp="1"/>
          </p:cNvSpPr>
          <p:nvPr>
            <p:ph sz="quarter" idx="16"/>
          </p:nvPr>
        </p:nvSpPr>
        <p:spPr>
          <a:xfrm>
            <a:off x="304800" y="1752600"/>
            <a:ext cx="8534400" cy="2895600"/>
          </a:xfrm>
        </p:spPr>
        <p:txBody>
          <a:bodyPr/>
          <a:lstStyle/>
          <a:p>
            <a:pPr marL="0" lvl="1" indent="0">
              <a:spcBef>
                <a:spcPts val="1000"/>
              </a:spcBef>
              <a:buClr>
                <a:schemeClr val="tx1"/>
              </a:buClr>
              <a:buNone/>
            </a:pPr>
            <a:r>
              <a:rPr lang="en-US" altLang="en-US" sz="2600" dirty="0">
                <a:latin typeface="Calibri" panose="020F0502020204030204" pitchFamily="34" charset="0"/>
              </a:rPr>
              <a:t>The correct order of presentation in a classified balance sheet for the following current assets is:</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a. </a:t>
            </a:r>
            <a:r>
              <a:rPr lang="en-US" altLang="en-US" sz="2600" dirty="0">
                <a:latin typeface="Calibri" panose="020F0502020204030204" pitchFamily="34" charset="0"/>
              </a:rPr>
              <a:t>accounts receivable, cash, prepaid insurance, inventory.</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b. </a:t>
            </a:r>
            <a:r>
              <a:rPr lang="en-US" altLang="en-US" sz="2600" dirty="0">
                <a:latin typeface="Calibri" panose="020F0502020204030204" pitchFamily="34" charset="0"/>
              </a:rPr>
              <a:t>cash, inventory, accounts receivable, prepaid insurance.</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c. </a:t>
            </a:r>
            <a:r>
              <a:rPr lang="en-US" altLang="en-US" sz="2600" dirty="0">
                <a:latin typeface="Calibri" panose="020F0502020204030204" pitchFamily="34" charset="0"/>
              </a:rPr>
              <a:t>cash, accounts receivable, inventory, prepaid insurance.</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d. </a:t>
            </a:r>
            <a:r>
              <a:rPr lang="en-US" altLang="en-US" sz="2600" dirty="0">
                <a:latin typeface="Calibri" panose="020F0502020204030204" pitchFamily="34" charset="0"/>
              </a:rPr>
              <a:t>inventory, cash, accounts receivable, prepaid insurance.</a:t>
            </a:r>
          </a:p>
        </p:txBody>
      </p:sp>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51</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792431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Current Assets </a:t>
            </a:r>
            <a:r>
              <a:rPr lang="en-US" sz="2400" dirty="0">
                <a:latin typeface="Calibri" panose="020F0502020204030204" pitchFamily="34" charset="0"/>
                <a:ea typeface="Source Sans Pro" charset="0"/>
                <a:cs typeface="Calibri" panose="020F0502020204030204" pitchFamily="34" charset="0"/>
              </a:rPr>
              <a:t>(4 of 4)</a:t>
            </a:r>
            <a:endParaRPr lang="en-IN" dirty="0">
              <a:latin typeface="Calibri" panose="020F0502020204030204" pitchFamily="34" charset="0"/>
            </a:endParaRPr>
          </a:p>
        </p:txBody>
      </p:sp>
      <p:sp>
        <p:nvSpPr>
          <p:cNvPr id="3" name="Content Placeholder 2"/>
          <p:cNvSpPr>
            <a:spLocks noGrp="1"/>
          </p:cNvSpPr>
          <p:nvPr>
            <p:ph sz="quarter" idx="16"/>
          </p:nvPr>
        </p:nvSpPr>
        <p:spPr>
          <a:xfrm>
            <a:off x="304800" y="1752600"/>
            <a:ext cx="8534400" cy="3200400"/>
          </a:xfrm>
        </p:spPr>
        <p:txBody>
          <a:bodyPr/>
          <a:lstStyle/>
          <a:p>
            <a:pPr marL="0" lvl="1" indent="0">
              <a:spcBef>
                <a:spcPts val="1200"/>
              </a:spcBef>
              <a:buClr>
                <a:schemeClr val="tx1"/>
              </a:buClr>
              <a:buNone/>
            </a:pPr>
            <a:r>
              <a:rPr lang="en-US" altLang="en-US" sz="2600" dirty="0">
                <a:latin typeface="Calibri" panose="020F0502020204030204" pitchFamily="34" charset="0"/>
              </a:rPr>
              <a:t>The correct order of presentation in a classified balance sheet for the following current assets is:</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a. </a:t>
            </a:r>
            <a:r>
              <a:rPr lang="en-US" altLang="en-US" sz="2600" dirty="0">
                <a:latin typeface="Calibri" panose="020F0502020204030204" pitchFamily="34" charset="0"/>
              </a:rPr>
              <a:t>accounts receivable, cash, prepaid insurance, inventory.</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b. </a:t>
            </a:r>
            <a:r>
              <a:rPr lang="en-US" altLang="en-US" sz="2600" dirty="0">
                <a:latin typeface="Calibri" panose="020F0502020204030204" pitchFamily="34" charset="0"/>
              </a:rPr>
              <a:t>cash, inventory, accounts receivable, prepaid insurance.</a:t>
            </a:r>
          </a:p>
          <a:p>
            <a:pPr marL="809625" lvl="1" indent="-352425">
              <a:spcBef>
                <a:spcPts val="1000"/>
              </a:spcBef>
              <a:buClr>
                <a:schemeClr val="accent2"/>
              </a:buClr>
              <a:buNone/>
            </a:pPr>
            <a:r>
              <a:rPr lang="en-US" altLang="en-US" sz="2600" dirty="0">
                <a:solidFill>
                  <a:schemeClr val="accent2"/>
                </a:solidFill>
                <a:latin typeface="Calibri" panose="020F0502020204030204" pitchFamily="34" charset="0"/>
              </a:rPr>
              <a:t>c. </a:t>
            </a:r>
            <a:r>
              <a:rPr lang="en-US" altLang="en-US" sz="2600" dirty="0">
                <a:latin typeface="Calibri" panose="020F0502020204030204" pitchFamily="34" charset="0"/>
              </a:rPr>
              <a:t>Answer: cash, accounts receivable, inventory, prepaid insurance.</a:t>
            </a:r>
          </a:p>
          <a:p>
            <a:pPr marL="457200" lvl="1" indent="0">
              <a:spcBef>
                <a:spcPts val="1000"/>
              </a:spcBef>
              <a:buClr>
                <a:schemeClr val="accent2"/>
              </a:buClr>
              <a:buNone/>
            </a:pPr>
            <a:r>
              <a:rPr lang="en-US" altLang="en-US" sz="2600" dirty="0">
                <a:solidFill>
                  <a:schemeClr val="accent2"/>
                </a:solidFill>
                <a:latin typeface="Calibri" panose="020F0502020204030204" pitchFamily="34" charset="0"/>
              </a:rPr>
              <a:t>d. </a:t>
            </a:r>
            <a:r>
              <a:rPr lang="en-US" altLang="en-US" sz="2600" dirty="0">
                <a:latin typeface="Calibri" panose="020F0502020204030204" pitchFamily="34" charset="0"/>
              </a:rPr>
              <a:t>inventory, cash, accounts receivable, prepaid insurance.</a:t>
            </a:r>
          </a:p>
        </p:txBody>
      </p:sp>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52</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090831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Long-Term Investments</a:t>
            </a:r>
            <a:endParaRPr lang="en-IN" dirty="0">
              <a:latin typeface="Calibri" panose="020F0502020204030204" pitchFamily="34" charset="0"/>
            </a:endParaRPr>
          </a:p>
        </p:txBody>
      </p:sp>
      <p:sp>
        <p:nvSpPr>
          <p:cNvPr id="3" name="Content Placeholder 2"/>
          <p:cNvSpPr>
            <a:spLocks noGrp="1"/>
          </p:cNvSpPr>
          <p:nvPr>
            <p:ph sz="quarter" idx="16"/>
          </p:nvPr>
        </p:nvSpPr>
        <p:spPr>
          <a:xfrm>
            <a:off x="304800" y="1752600"/>
            <a:ext cx="8534400" cy="2286000"/>
          </a:xfrm>
        </p:spPr>
        <p:txBody>
          <a:bodyPr/>
          <a:lstStyle/>
          <a:p>
            <a:pPr marL="291600" lvl="2" indent="-291600">
              <a:spcBef>
                <a:spcPts val="1000"/>
              </a:spcBef>
              <a:buClr>
                <a:schemeClr val="accent2"/>
              </a:buClr>
              <a:buSzPct val="100000"/>
            </a:pPr>
            <a:r>
              <a:rPr lang="en-US" altLang="en-US" sz="2800" dirty="0">
                <a:latin typeface="Calibri" panose="020F0502020204030204" pitchFamily="34" charset="0"/>
              </a:rPr>
              <a:t>Investments in stocks and bonds of other companies </a:t>
            </a:r>
          </a:p>
          <a:p>
            <a:pPr marL="291600" lvl="2" indent="-291600" algn="just">
              <a:spcBef>
                <a:spcPts val="1000"/>
              </a:spcBef>
              <a:buClr>
                <a:schemeClr val="accent2"/>
              </a:buClr>
              <a:buSzPct val="100000"/>
            </a:pPr>
            <a:r>
              <a:rPr lang="en-US" altLang="en-US" sz="2800" dirty="0">
                <a:latin typeface="Calibri" panose="020F0502020204030204" pitchFamily="34" charset="0"/>
              </a:rPr>
              <a:t>Investments in long-term assets such as land or buildings that are not currently being used in operating activities</a:t>
            </a:r>
          </a:p>
          <a:p>
            <a:pPr marL="291600" lvl="2" indent="-291600">
              <a:spcBef>
                <a:spcPts val="1000"/>
              </a:spcBef>
              <a:buClr>
                <a:schemeClr val="accent2"/>
              </a:buClr>
              <a:buSzPct val="100000"/>
            </a:pPr>
            <a:r>
              <a:rPr lang="en-US" altLang="en-US" sz="2800" dirty="0">
                <a:latin typeface="Calibri" panose="020F0502020204030204" pitchFamily="34" charset="0"/>
              </a:rPr>
              <a:t>Long-term notes receivable</a:t>
            </a:r>
          </a:p>
        </p:txBody>
      </p:sp>
      <p:pic>
        <p:nvPicPr>
          <p:cNvPr id="10" name="Content Placeholder 9" descr="An illustration displays the long-term investments section of a balance sheet. The illustration has a two line heading with the name of the company, Alphabet Inc.; type of statement, partial balance sheet, in thousands. The section, long-term investments, is displayed in red font. The non-marketable equity investments under long-term investment is of $1,496. ">
            <a:extLst>
              <a:ext uri="{FF2B5EF4-FFF2-40B4-BE49-F238E27FC236}">
                <a16:creationId xmlns:a16="http://schemas.microsoft.com/office/drawing/2014/main" id="{5E1578BF-B27D-4F63-9DC8-F24A32C2DCB8}"/>
              </a:ext>
            </a:extLst>
          </p:cNvPr>
          <p:cNvPicPr>
            <a:picLocks noGrp="1" noChangeAspect="1"/>
          </p:cNvPicPr>
          <p:nvPr>
            <p:ph sz="quarter" idx="18"/>
          </p:nvPr>
        </p:nvPicPr>
        <p:blipFill>
          <a:blip r:embed="rId2">
            <a:extLst>
              <a:ext uri="{28A0092B-C50C-407E-A947-70E740481C1C}">
                <a14:useLocalDpi xmlns:a14="http://schemas.microsoft.com/office/drawing/2010/main" val="0"/>
              </a:ext>
            </a:extLst>
          </a:blip>
          <a:stretch>
            <a:fillRect/>
          </a:stretch>
        </p:blipFill>
        <p:spPr>
          <a:xfrm>
            <a:off x="1084026" y="4340579"/>
            <a:ext cx="6991824" cy="1756654"/>
          </a:xfrm>
        </p:spPr>
      </p:pic>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53</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12113366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Property, Plant, and Equipment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sp>
        <p:nvSpPr>
          <p:cNvPr id="3" name="Content Placeholder 2"/>
          <p:cNvSpPr>
            <a:spLocks noGrp="1"/>
          </p:cNvSpPr>
          <p:nvPr>
            <p:ph sz="quarter" idx="16"/>
          </p:nvPr>
        </p:nvSpPr>
        <p:spPr>
          <a:xfrm>
            <a:off x="304800" y="1752600"/>
            <a:ext cx="8534400" cy="3657600"/>
          </a:xfrm>
        </p:spPr>
        <p:txBody>
          <a:bodyPr/>
          <a:lstStyle/>
          <a:p>
            <a:pPr marL="291600" lvl="2" indent="-291600">
              <a:spcBef>
                <a:spcPts val="1000"/>
              </a:spcBef>
              <a:buClr>
                <a:schemeClr val="accent2"/>
              </a:buClr>
              <a:buSzPct val="100000"/>
            </a:pPr>
            <a:r>
              <a:rPr lang="en-US" altLang="en-US" sz="2800" dirty="0"/>
              <a:t>Long useful lives</a:t>
            </a:r>
          </a:p>
          <a:p>
            <a:pPr marL="291600" lvl="2" indent="-291600">
              <a:spcBef>
                <a:spcPts val="1000"/>
              </a:spcBef>
              <a:buClr>
                <a:schemeClr val="accent2"/>
              </a:buClr>
              <a:buSzPct val="100000"/>
            </a:pPr>
            <a:r>
              <a:rPr lang="en-US" altLang="en-US" sz="2800" dirty="0"/>
              <a:t>Currently used in operations</a:t>
            </a:r>
          </a:p>
          <a:p>
            <a:pPr marL="291600" lvl="2" indent="-291600">
              <a:spcBef>
                <a:spcPts val="1000"/>
              </a:spcBef>
              <a:buClr>
                <a:schemeClr val="accent2"/>
              </a:buClr>
              <a:buSzPct val="100000"/>
            </a:pPr>
            <a:r>
              <a:rPr lang="en-US" altLang="en-US" sz="2800" dirty="0"/>
              <a:t>Includes land, buildings, machinery and equipment, delivery equipment, and furniture</a:t>
            </a:r>
          </a:p>
          <a:p>
            <a:pPr marL="291600" lvl="2" indent="-291600">
              <a:spcBef>
                <a:spcPts val="1000"/>
              </a:spcBef>
              <a:buClr>
                <a:schemeClr val="accent2"/>
              </a:buClr>
              <a:buSzPct val="100000"/>
            </a:pPr>
            <a:r>
              <a:rPr lang="en-US" altLang="en-US" sz="2800" dirty="0"/>
              <a:t>Depreciation - allocating the cost of assets to a number of years</a:t>
            </a:r>
          </a:p>
          <a:p>
            <a:pPr marL="291600" lvl="2" indent="-291600">
              <a:spcBef>
                <a:spcPts val="1000"/>
              </a:spcBef>
              <a:buClr>
                <a:schemeClr val="accent2"/>
              </a:buClr>
              <a:buSzPct val="100000"/>
            </a:pPr>
            <a:r>
              <a:rPr lang="en-US" altLang="en-US" sz="2800" dirty="0"/>
              <a:t>Accumulated depreciation - total amount of depreciation expensed thus far in the asset’s life</a:t>
            </a:r>
          </a:p>
        </p:txBody>
      </p:sp>
      <p:sp>
        <p:nvSpPr>
          <p:cNvPr id="4" name="Slide Number Placeholder 3"/>
          <p:cNvSpPr>
            <a:spLocks noGrp="1"/>
          </p:cNvSpPr>
          <p:nvPr>
            <p:ph type="sldNum" sz="quarter" idx="10"/>
          </p:nvPr>
        </p:nvSpPr>
        <p:spPr/>
        <p:txBody>
          <a:bodyPr/>
          <a:lstStyle/>
          <a:p>
            <a:fld id="{67B19427-F580-D146-B60E-4CADEE75497F}" type="slidenum">
              <a:rPr lang="en-US" smtClean="0"/>
              <a:pPr/>
              <a:t>54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3063233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Property, Plant, and Equipment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pic>
        <p:nvPicPr>
          <p:cNvPr id="13" name="Content Placeholder 12" descr="An illustration displays the property, plant, and equipment section of Test Motors, Inc.'s balance sheet. The illustration has a two line heading with the name of the company, Tesla Motors Inc. and type of the statement, partial balance sheet, in thousands. The section, property, plant, and equipment, displayed in red font, has the following accounts listed. The first line reads machinery, equipment and office furniture with $322,394. The second line reads tooling with 230,385. The next line reads leasehold improvements with 94,763. The next line reads building and building improvements with 67,707. The next line displays land with 45,020. The next line has computer equipment and software with 42,073. The next line displays construction in progress with 76,294. The subtotal is 878,636. After subtracting accumulated depreciation of 140,142, the revised total is $738,494.">
            <a:extLst>
              <a:ext uri="{FF2B5EF4-FFF2-40B4-BE49-F238E27FC236}">
                <a16:creationId xmlns:a16="http://schemas.microsoft.com/office/drawing/2014/main" id="{88B8ADF2-4933-4F1E-850E-C47F1D010EB9}"/>
              </a:ext>
            </a:extLst>
          </p:cNvPr>
          <p:cNvPicPr>
            <a:picLocks noGrp="1" noChangeAspect="1"/>
          </p:cNvPicPr>
          <p:nvPr>
            <p:ph sz="quarter" idx="16"/>
          </p:nvPr>
        </p:nvPicPr>
        <p:blipFill>
          <a:blip r:embed="rId2"/>
          <a:stretch>
            <a:fillRect/>
          </a:stretch>
        </p:blipFill>
        <p:spPr>
          <a:xfrm>
            <a:off x="1293066" y="1853532"/>
            <a:ext cx="6557868" cy="4229767"/>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55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8427508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Intangible Assets</a:t>
            </a:r>
            <a:endParaRPr lang="en-IN" dirty="0"/>
          </a:p>
        </p:txBody>
      </p:sp>
      <p:sp>
        <p:nvSpPr>
          <p:cNvPr id="6" name="Content Placeholder 5"/>
          <p:cNvSpPr>
            <a:spLocks noGrp="1"/>
          </p:cNvSpPr>
          <p:nvPr>
            <p:ph sz="quarter" idx="16"/>
          </p:nvPr>
        </p:nvSpPr>
        <p:spPr>
          <a:xfrm>
            <a:off x="304800" y="1572125"/>
            <a:ext cx="8534400" cy="457200"/>
          </a:xfrm>
        </p:spPr>
        <p:txBody>
          <a:bodyPr/>
          <a:lstStyle/>
          <a:p>
            <a:pPr marL="291600" indent="-291600">
              <a:buClr>
                <a:schemeClr val="accent2"/>
              </a:buClr>
              <a:buFont typeface="Arial" panose="020B0604020202020204" pitchFamily="34" charset="0"/>
              <a:buChar char="•"/>
            </a:pPr>
            <a:r>
              <a:rPr lang="en-US" altLang="en-US" dirty="0"/>
              <a:t>Long-lived assets that do not have physical substance</a:t>
            </a:r>
            <a:endParaRPr lang="en-IN" dirty="0"/>
          </a:p>
        </p:txBody>
      </p:sp>
      <p:pic>
        <p:nvPicPr>
          <p:cNvPr id="10" name="Content Placeholder 9" descr="An illustration displays the intangible assets and goodwill section of The Walt Disney Company's balance sheet. The illustration has a two line heading with the name of the company, The Walt Disney Company, and the type of the statement, partial balance sheet, in millions. The section, intangible assets and goodwill, displayed in red font, has the following accounts listed. The first line reads character or franchise intangibles and copyrights with $5,830. The next line reads other amortizable intangible assets with 903. The next line displays accumulated amortization with negative 1,204. The next line has the net amortizable intangible assets with 5,529. The next line contains the FCC licenses with 667. The next line has the trademarks with 1,218. The next line reads other indefinite lived intangible assets with 20. A subtotal is displayed as 7,434. After adding goodwill of 27,881 the revised total is $35,315.">
            <a:extLst>
              <a:ext uri="{FF2B5EF4-FFF2-40B4-BE49-F238E27FC236}">
                <a16:creationId xmlns:a16="http://schemas.microsoft.com/office/drawing/2014/main" id="{D9A0CBF7-F86E-46EC-BA6C-8C92CC9632B0}"/>
              </a:ext>
            </a:extLst>
          </p:cNvPr>
          <p:cNvPicPr>
            <a:picLocks noGrp="1" noChangeAspect="1"/>
          </p:cNvPicPr>
          <p:nvPr>
            <p:ph sz="quarter" idx="17"/>
          </p:nvPr>
        </p:nvPicPr>
        <p:blipFill>
          <a:blip r:embed="rId2"/>
          <a:stretch>
            <a:fillRect/>
          </a:stretch>
        </p:blipFill>
        <p:spPr>
          <a:xfrm>
            <a:off x="1229677" y="2292666"/>
            <a:ext cx="6684645" cy="3803333"/>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56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0969582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(1 of 4)</a:t>
            </a:r>
            <a:endParaRPr lang="en-IN" sz="2400" dirty="0"/>
          </a:p>
        </p:txBody>
      </p:sp>
      <p:sp>
        <p:nvSpPr>
          <p:cNvPr id="3" name="Content Placeholder 2"/>
          <p:cNvSpPr>
            <a:spLocks noGrp="1"/>
          </p:cNvSpPr>
          <p:nvPr>
            <p:ph sz="quarter" idx="16"/>
          </p:nvPr>
        </p:nvSpPr>
        <p:spPr>
          <a:xfrm>
            <a:off x="304800" y="1752600"/>
            <a:ext cx="8534400" cy="2819400"/>
          </a:xfrm>
        </p:spPr>
        <p:txBody>
          <a:bodyPr/>
          <a:lstStyle/>
          <a:p>
            <a:pPr marL="0" lvl="1" indent="0">
              <a:spcBef>
                <a:spcPts val="1000"/>
              </a:spcBef>
              <a:buClr>
                <a:schemeClr val="tx1"/>
              </a:buClr>
              <a:buNone/>
            </a:pPr>
            <a:r>
              <a:rPr lang="en-US" altLang="en-US" sz="2800" dirty="0">
                <a:latin typeface="Calibri" panose="020F0502020204030204" pitchFamily="34" charset="0"/>
              </a:rPr>
              <a:t>Patents and copyrights are</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a. </a:t>
            </a:r>
            <a:r>
              <a:rPr lang="en-US" altLang="en-US" sz="2800" dirty="0">
                <a:latin typeface="Calibri" panose="020F0502020204030204" pitchFamily="34" charset="0"/>
              </a:rPr>
              <a:t>Current assets</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b. </a:t>
            </a:r>
            <a:r>
              <a:rPr lang="en-US" altLang="en-US" sz="2800" dirty="0">
                <a:latin typeface="Calibri" panose="020F0502020204030204" pitchFamily="34" charset="0"/>
              </a:rPr>
              <a:t>Intangible assets</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c. </a:t>
            </a:r>
            <a:r>
              <a:rPr lang="en-US" altLang="en-US" sz="2800" dirty="0">
                <a:latin typeface="Calibri" panose="020F0502020204030204" pitchFamily="34" charset="0"/>
              </a:rPr>
              <a:t>Long-term investments</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d. </a:t>
            </a:r>
            <a:r>
              <a:rPr lang="en-US" altLang="en-US" sz="2800" dirty="0">
                <a:latin typeface="Calibri" panose="020F0502020204030204" pitchFamily="34" charset="0"/>
              </a:rPr>
              <a:t>Property, plant, and equipment</a:t>
            </a:r>
          </a:p>
        </p:txBody>
      </p:sp>
      <p:sp>
        <p:nvSpPr>
          <p:cNvPr id="4" name="Slide Number Placeholder 3"/>
          <p:cNvSpPr>
            <a:spLocks noGrp="1"/>
          </p:cNvSpPr>
          <p:nvPr>
            <p:ph type="sldNum" sz="quarter" idx="10"/>
          </p:nvPr>
        </p:nvSpPr>
        <p:spPr/>
        <p:txBody>
          <a:bodyPr/>
          <a:lstStyle/>
          <a:p>
            <a:fld id="{67B19427-F580-D146-B60E-4CADEE75497F}" type="slidenum">
              <a:rPr lang="en-US" smtClean="0"/>
              <a:pPr/>
              <a:t>57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8619856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(2 of 4)</a:t>
            </a:r>
            <a:endParaRPr lang="en-IN" dirty="0"/>
          </a:p>
        </p:txBody>
      </p:sp>
      <p:sp>
        <p:nvSpPr>
          <p:cNvPr id="3" name="Content Placeholder 2"/>
          <p:cNvSpPr>
            <a:spLocks noGrp="1"/>
          </p:cNvSpPr>
          <p:nvPr>
            <p:ph sz="quarter" idx="16"/>
          </p:nvPr>
        </p:nvSpPr>
        <p:spPr>
          <a:xfrm>
            <a:off x="304800" y="1752600"/>
            <a:ext cx="8534400" cy="2819400"/>
          </a:xfrm>
        </p:spPr>
        <p:txBody>
          <a:bodyPr/>
          <a:lstStyle/>
          <a:p>
            <a:pPr marL="0" lvl="1" indent="0">
              <a:spcBef>
                <a:spcPts val="1000"/>
              </a:spcBef>
              <a:buClr>
                <a:schemeClr val="tx1"/>
              </a:buClr>
              <a:buNone/>
            </a:pPr>
            <a:r>
              <a:rPr lang="en-US" altLang="en-US" sz="2800" dirty="0"/>
              <a:t>Patents and copyrights are</a:t>
            </a:r>
          </a:p>
          <a:p>
            <a:pPr marL="457200" lvl="1" indent="0">
              <a:spcBef>
                <a:spcPts val="1000"/>
              </a:spcBef>
              <a:buClr>
                <a:schemeClr val="accent2"/>
              </a:buClr>
              <a:buNone/>
            </a:pPr>
            <a:r>
              <a:rPr lang="en-US" altLang="en-US" sz="2800" dirty="0">
                <a:solidFill>
                  <a:schemeClr val="accent2"/>
                </a:solidFill>
              </a:rPr>
              <a:t>a. </a:t>
            </a:r>
            <a:r>
              <a:rPr lang="en-US" altLang="en-US" sz="2800" dirty="0"/>
              <a:t>Current assets</a:t>
            </a:r>
          </a:p>
          <a:p>
            <a:pPr marL="457200" lvl="1" indent="0">
              <a:spcBef>
                <a:spcPts val="1000"/>
              </a:spcBef>
              <a:buClr>
                <a:schemeClr val="accent2"/>
              </a:buClr>
              <a:buNone/>
            </a:pPr>
            <a:r>
              <a:rPr lang="en-US" altLang="en-US" sz="2800" dirty="0">
                <a:solidFill>
                  <a:schemeClr val="accent2"/>
                </a:solidFill>
              </a:rPr>
              <a:t>b. </a:t>
            </a:r>
            <a:r>
              <a:rPr lang="en-US" altLang="en-US" sz="2800" dirty="0"/>
              <a:t>Answer: Intangible assets</a:t>
            </a:r>
          </a:p>
          <a:p>
            <a:pPr marL="457200" lvl="1" indent="0">
              <a:spcBef>
                <a:spcPts val="1000"/>
              </a:spcBef>
              <a:buClr>
                <a:schemeClr val="accent2"/>
              </a:buClr>
              <a:buNone/>
            </a:pPr>
            <a:r>
              <a:rPr lang="en-US" altLang="en-US" sz="2800" dirty="0">
                <a:solidFill>
                  <a:schemeClr val="accent2"/>
                </a:solidFill>
              </a:rPr>
              <a:t>c. </a:t>
            </a:r>
            <a:r>
              <a:rPr lang="en-US" altLang="en-US" sz="2800" dirty="0"/>
              <a:t>Long-term investments</a:t>
            </a:r>
          </a:p>
          <a:p>
            <a:pPr marL="457200" lvl="1" indent="0">
              <a:spcBef>
                <a:spcPts val="1000"/>
              </a:spcBef>
              <a:buClr>
                <a:schemeClr val="accent2"/>
              </a:buClr>
              <a:buNone/>
            </a:pPr>
            <a:r>
              <a:rPr lang="en-US" altLang="en-US" sz="2800" dirty="0">
                <a:solidFill>
                  <a:schemeClr val="accent2"/>
                </a:solidFill>
              </a:rPr>
              <a:t>d. </a:t>
            </a:r>
            <a:r>
              <a:rPr lang="en-US" altLang="en-US" sz="2800" dirty="0"/>
              <a:t>Property, plant, and equipment</a:t>
            </a:r>
          </a:p>
        </p:txBody>
      </p:sp>
      <p:sp>
        <p:nvSpPr>
          <p:cNvPr id="4" name="Slide Number Placeholder 3"/>
          <p:cNvSpPr>
            <a:spLocks noGrp="1"/>
          </p:cNvSpPr>
          <p:nvPr>
            <p:ph type="sldNum" sz="quarter" idx="10"/>
          </p:nvPr>
        </p:nvSpPr>
        <p:spPr/>
        <p:txBody>
          <a:bodyPr/>
          <a:lstStyle/>
          <a:p>
            <a:fld id="{67B19427-F580-D146-B60E-4CADEE75497F}" type="slidenum">
              <a:rPr lang="en-US" smtClean="0"/>
              <a:pPr/>
              <a:t>58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0726571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30249"/>
          </a:xfrm>
        </p:spPr>
        <p:txBody>
          <a:bodyPr/>
          <a:lstStyle/>
          <a:p>
            <a:r>
              <a:rPr lang="en-US" b="1" dirty="0">
                <a:latin typeface="Calibri" panose="020F0502020204030204" pitchFamily="34" charset="0"/>
                <a:ea typeface="Source Sans Pro" charset="0"/>
                <a:cs typeface="Calibri" panose="020F0502020204030204" pitchFamily="34" charset="0"/>
              </a:rPr>
              <a:t>Current Liabilities </a:t>
            </a:r>
            <a:r>
              <a:rPr lang="en-US" sz="2400" dirty="0">
                <a:latin typeface="Calibri" panose="020F0502020204030204" pitchFamily="34" charset="0"/>
                <a:ea typeface="Source Sans Pro" charset="0"/>
                <a:cs typeface="Calibri" panose="020F0502020204030204" pitchFamily="34" charset="0"/>
              </a:rPr>
              <a:t>(1 of 2)</a:t>
            </a:r>
            <a:endParaRPr lang="en-IN" sz="2400" dirty="0"/>
          </a:p>
        </p:txBody>
      </p:sp>
      <p:sp>
        <p:nvSpPr>
          <p:cNvPr id="3" name="Content Placeholder 2"/>
          <p:cNvSpPr>
            <a:spLocks noGrp="1"/>
          </p:cNvSpPr>
          <p:nvPr>
            <p:ph sz="quarter" idx="16"/>
          </p:nvPr>
        </p:nvSpPr>
        <p:spPr>
          <a:xfrm>
            <a:off x="304800" y="1752600"/>
            <a:ext cx="8534400" cy="4343400"/>
          </a:xfrm>
        </p:spPr>
        <p:txBody>
          <a:bodyPr/>
          <a:lstStyle/>
          <a:p>
            <a:pPr marL="291600" lvl="2" indent="-291600">
              <a:spcBef>
                <a:spcPts val="1000"/>
              </a:spcBef>
              <a:buClr>
                <a:schemeClr val="accent2"/>
              </a:buClr>
              <a:buSzPct val="100000"/>
            </a:pPr>
            <a:r>
              <a:rPr lang="en-US" sz="2800" dirty="0"/>
              <a:t>Obligations company is to pay within the coming year or its operating cycle, whichever is longer</a:t>
            </a:r>
          </a:p>
          <a:p>
            <a:pPr marL="291600" lvl="2" indent="-291600">
              <a:spcBef>
                <a:spcPts val="1000"/>
              </a:spcBef>
              <a:buClr>
                <a:schemeClr val="accent2"/>
              </a:buClr>
              <a:buSzPct val="100000"/>
            </a:pPr>
            <a:r>
              <a:rPr lang="en-US" sz="2800" dirty="0"/>
              <a:t>Usually list notes payable first, followed by accounts payable. Other items follow in order of magnitude</a:t>
            </a:r>
          </a:p>
          <a:p>
            <a:pPr marL="291600" lvl="2" indent="-291600">
              <a:spcBef>
                <a:spcPts val="1000"/>
              </a:spcBef>
              <a:buClr>
                <a:schemeClr val="accent2"/>
              </a:buClr>
              <a:buSzPct val="100000"/>
            </a:pPr>
            <a:r>
              <a:rPr lang="en-US" sz="2800" dirty="0"/>
              <a:t>Common examples are accounts payable, salaries and wages payable, notes payable, interest payable, income taxes payable and current maturities of long-term obligations</a:t>
            </a:r>
          </a:p>
          <a:p>
            <a:pPr marL="291600" lvl="2" indent="-291600">
              <a:spcBef>
                <a:spcPts val="1000"/>
              </a:spcBef>
              <a:buClr>
                <a:schemeClr val="accent2"/>
              </a:buClr>
              <a:buSzPct val="100000"/>
            </a:pPr>
            <a:r>
              <a:rPr lang="en-US" sz="2800" b="1" dirty="0">
                <a:solidFill>
                  <a:srgbClr val="0000CC"/>
                </a:solidFill>
              </a:rPr>
              <a:t>Liquidity</a:t>
            </a:r>
            <a:r>
              <a:rPr lang="en-US" sz="2800" dirty="0">
                <a:solidFill>
                  <a:srgbClr val="0000CC"/>
                </a:solidFill>
              </a:rPr>
              <a:t> </a:t>
            </a:r>
            <a:r>
              <a:rPr lang="en-US" sz="2800" dirty="0"/>
              <a:t>- ability to pay obligations expected to be due within the next year</a:t>
            </a:r>
          </a:p>
        </p:txBody>
      </p:sp>
      <p:sp>
        <p:nvSpPr>
          <p:cNvPr id="4" name="Slide Number Placeholder 3"/>
          <p:cNvSpPr>
            <a:spLocks noGrp="1"/>
          </p:cNvSpPr>
          <p:nvPr>
            <p:ph type="sldNum" sz="quarter" idx="10"/>
          </p:nvPr>
        </p:nvSpPr>
        <p:spPr/>
        <p:txBody>
          <a:bodyPr/>
          <a:lstStyle/>
          <a:p>
            <a:fld id="{67B19427-F580-D146-B60E-4CADEE75497F}" type="slidenum">
              <a:rPr lang="en-US" smtClean="0"/>
              <a:pPr/>
              <a:t>59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2474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80725"/>
            <a:ext cx="8534400" cy="625474"/>
          </a:xfrm>
        </p:spPr>
        <p:txBody>
          <a:bodyPr>
            <a:noAutofit/>
          </a:bodyPr>
          <a:lstStyle/>
          <a:p>
            <a:r>
              <a:rPr lang="en-US" b="1" dirty="0">
                <a:latin typeface="Calibri" panose="020F0502020204030204" pitchFamily="34" charset="0"/>
                <a:ea typeface="Source Sans Pro" charset="0"/>
                <a:cs typeface="Calibri" panose="020F0502020204030204" pitchFamily="34" charset="0"/>
              </a:rPr>
              <a:t>Step 2 Enter Adjustments</a:t>
            </a:r>
            <a:endParaRPr lang="en-IN" dirty="0"/>
          </a:p>
        </p:txBody>
      </p:sp>
      <p:sp>
        <p:nvSpPr>
          <p:cNvPr id="3" name="Content Placeholder 2"/>
          <p:cNvSpPr>
            <a:spLocks noGrp="1"/>
          </p:cNvSpPr>
          <p:nvPr>
            <p:ph sz="quarter" idx="16"/>
          </p:nvPr>
        </p:nvSpPr>
        <p:spPr>
          <a:xfrm>
            <a:off x="304800" y="1347193"/>
            <a:ext cx="8534400" cy="4930232"/>
          </a:xfrm>
        </p:spPr>
        <p:txBody>
          <a:bodyPr/>
          <a:lstStyle/>
          <a:p>
            <a:pPr algn="just"/>
            <a:r>
              <a:rPr lang="en-US" sz="1800" b="1" dirty="0">
                <a:latin typeface="+mn-lt"/>
              </a:rPr>
              <a:t>The adjustments are the same as in Illustration 3.23.</a:t>
            </a:r>
          </a:p>
          <a:p>
            <a:pPr marL="268288" indent="-268288" algn="just">
              <a:buClr>
                <a:schemeClr val="accent2"/>
              </a:buClr>
            </a:pPr>
            <a:r>
              <a:rPr lang="en-US" sz="1800" dirty="0">
                <a:solidFill>
                  <a:schemeClr val="accent2"/>
                </a:solidFill>
                <a:latin typeface="+mn-lt"/>
              </a:rPr>
              <a:t>a. </a:t>
            </a:r>
            <a:r>
              <a:rPr lang="en-US" sz="1800" dirty="0">
                <a:latin typeface="+mn-lt"/>
              </a:rPr>
              <a:t>Pioneer debits an additional account, Supplies Expense, $1,500 for the cost of supplies used, and credits Supplies $1,500.</a:t>
            </a:r>
          </a:p>
          <a:p>
            <a:pPr marL="268288" indent="-268288" algn="just">
              <a:buClr>
                <a:schemeClr val="accent2"/>
              </a:buClr>
            </a:pPr>
            <a:r>
              <a:rPr lang="en-US" sz="1800" dirty="0">
                <a:solidFill>
                  <a:schemeClr val="accent2"/>
                </a:solidFill>
                <a:latin typeface="+mn-lt"/>
              </a:rPr>
              <a:t>b. </a:t>
            </a:r>
            <a:r>
              <a:rPr lang="en-US" sz="1800" dirty="0">
                <a:latin typeface="+mn-lt"/>
              </a:rPr>
              <a:t>Pioneer debits an additional account, Insurance Expense, $50 for the insurance that has expired, and credits Prepaid Insurance $50.</a:t>
            </a:r>
          </a:p>
          <a:p>
            <a:pPr marL="268288" indent="-268288" algn="just">
              <a:buClr>
                <a:schemeClr val="accent2"/>
              </a:buClr>
            </a:pPr>
            <a:r>
              <a:rPr lang="en-US" sz="1800" dirty="0">
                <a:solidFill>
                  <a:schemeClr val="accent2"/>
                </a:solidFill>
                <a:latin typeface="+mn-lt"/>
              </a:rPr>
              <a:t>c. </a:t>
            </a:r>
            <a:r>
              <a:rPr lang="en-US" sz="1800" dirty="0">
                <a:latin typeface="+mn-lt"/>
              </a:rPr>
              <a:t>The company needs two additional depreciation accounts. It debits Depreciation Expense $40 for the month’s depreciation, and credits Accumulated Depreciation—Equipment $40.</a:t>
            </a:r>
          </a:p>
          <a:p>
            <a:pPr marL="268288" indent="-268288" algn="just">
              <a:buClr>
                <a:schemeClr val="accent2"/>
              </a:buClr>
            </a:pPr>
            <a:r>
              <a:rPr lang="en-US" sz="1800" dirty="0">
                <a:solidFill>
                  <a:schemeClr val="accent2"/>
                </a:solidFill>
                <a:latin typeface="+mn-lt"/>
              </a:rPr>
              <a:t>d. </a:t>
            </a:r>
            <a:r>
              <a:rPr lang="en-US" sz="1800" dirty="0">
                <a:latin typeface="+mn-lt"/>
              </a:rPr>
              <a:t>Pioneer debits Unearned Service Revenue $400 for services performed, and credits Service Revenue $400.</a:t>
            </a:r>
          </a:p>
          <a:p>
            <a:pPr marL="268288" indent="-268288" algn="just">
              <a:buClr>
                <a:schemeClr val="accent2"/>
              </a:buClr>
            </a:pPr>
            <a:r>
              <a:rPr lang="en-US" sz="1800" dirty="0">
                <a:solidFill>
                  <a:schemeClr val="accent2"/>
                </a:solidFill>
                <a:latin typeface="+mn-lt"/>
              </a:rPr>
              <a:t>e. </a:t>
            </a:r>
            <a:r>
              <a:rPr lang="en-US" sz="1800" dirty="0">
                <a:latin typeface="+mn-lt"/>
              </a:rPr>
              <a:t>Pioneer debits an additional account, Accounts Receivable, $200 for services performed but not billed, and credits Service Revenue $200.</a:t>
            </a:r>
          </a:p>
          <a:p>
            <a:pPr marL="268288" indent="-268288" algn="just">
              <a:buClr>
                <a:schemeClr val="accent2"/>
              </a:buClr>
            </a:pPr>
            <a:r>
              <a:rPr lang="en-US" sz="1800" dirty="0">
                <a:solidFill>
                  <a:schemeClr val="accent2"/>
                </a:solidFill>
                <a:latin typeface="+mn-lt"/>
              </a:rPr>
              <a:t>f. </a:t>
            </a:r>
            <a:r>
              <a:rPr lang="en-US" sz="1800" dirty="0">
                <a:latin typeface="+mn-lt"/>
              </a:rPr>
              <a:t>The company needs two additional accounts relating to interest. It debits Interest Expense $50 for accrued interest, and credits Interest Payable $50.</a:t>
            </a:r>
          </a:p>
          <a:p>
            <a:pPr marL="268288" indent="-268288" algn="just">
              <a:buClr>
                <a:schemeClr val="accent2"/>
              </a:buClr>
            </a:pPr>
            <a:r>
              <a:rPr lang="en-US" sz="1800" dirty="0">
                <a:solidFill>
                  <a:schemeClr val="accent2"/>
                </a:solidFill>
                <a:latin typeface="+mn-lt"/>
              </a:rPr>
              <a:t>g. </a:t>
            </a:r>
            <a:r>
              <a:rPr lang="en-US" sz="1800" dirty="0">
                <a:latin typeface="+mn-lt"/>
              </a:rPr>
              <a:t>Pioneer debits Salaries and Wages Expense $1,200 for accrued salaries, and credits an additional account, Salaries and Wages Payable, $1,200.</a:t>
            </a:r>
            <a:endParaRPr lang="en-US" altLang="en-US" sz="1800" dirty="0">
              <a:latin typeface="+mn-lt"/>
            </a:endParaRPr>
          </a:p>
        </p:txBody>
      </p:sp>
      <p:sp>
        <p:nvSpPr>
          <p:cNvPr id="4" name="Slide Number Placeholder 3"/>
          <p:cNvSpPr>
            <a:spLocks noGrp="1"/>
          </p:cNvSpPr>
          <p:nvPr>
            <p:ph type="sldNum" sz="quarter" idx="10"/>
          </p:nvPr>
        </p:nvSpPr>
        <p:spPr/>
        <p:txBody>
          <a:bodyPr/>
          <a:lstStyle/>
          <a:p>
            <a:fld id="{67B19427-F580-D146-B60E-4CADEE75497F}" type="slidenum">
              <a:rPr lang="en-US" smtClean="0"/>
              <a:pPr/>
              <a:t>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0499934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Current Liabilities </a:t>
            </a:r>
            <a:r>
              <a:rPr lang="en-US" sz="2400" dirty="0">
                <a:latin typeface="Calibri" panose="020F0502020204030204" pitchFamily="34" charset="0"/>
                <a:ea typeface="Source Sans Pro" charset="0"/>
                <a:cs typeface="Calibri" panose="020F0502020204030204" pitchFamily="34" charset="0"/>
              </a:rPr>
              <a:t>(2 of 2)</a:t>
            </a:r>
            <a:endParaRPr lang="en-IN" dirty="0"/>
          </a:p>
        </p:txBody>
      </p:sp>
      <p:pic>
        <p:nvPicPr>
          <p:cNvPr id="9" name="Content Placeholder 8" descr="An illustration displays the current liabilities section of a balance sheet. The illustration has two line heading with the name of the company, Marcus Corporation, and the type of the statement, partial balance sheet, in thousands. The section, current liabilities, displayed in red font, has the following accounts listed. The first line reads, notes payable with $239. The second line reads accounts payable with 24,242. The next line has current maturities of long term debt with 57,250. The next line reads other current liabilities with 27,477. The next line displays income taxes payable with 11,215. The next line displays salaries and wages payable with 6,720. The last line reads total current liabilities with $127,143.">
            <a:extLst>
              <a:ext uri="{FF2B5EF4-FFF2-40B4-BE49-F238E27FC236}">
                <a16:creationId xmlns:a16="http://schemas.microsoft.com/office/drawing/2014/main" id="{82FBEF98-D00F-40BB-8417-74746DC23A5B}"/>
              </a:ext>
            </a:extLst>
          </p:cNvPr>
          <p:cNvPicPr>
            <a:picLocks noGrp="1" noChangeAspect="1"/>
          </p:cNvPicPr>
          <p:nvPr>
            <p:ph sz="quarter" idx="16"/>
          </p:nvPr>
        </p:nvPicPr>
        <p:blipFill>
          <a:blip r:embed="rId2"/>
          <a:stretch>
            <a:fillRect/>
          </a:stretch>
        </p:blipFill>
        <p:spPr>
          <a:xfrm>
            <a:off x="457200" y="1791158"/>
            <a:ext cx="7847543" cy="4145633"/>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60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5288020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Long-Term Liabilities</a:t>
            </a:r>
            <a:endParaRPr lang="en-IN" dirty="0">
              <a:latin typeface="Calibri" panose="020F0502020204030204" pitchFamily="34" charset="0"/>
            </a:endParaRPr>
          </a:p>
        </p:txBody>
      </p:sp>
      <p:sp>
        <p:nvSpPr>
          <p:cNvPr id="6" name="Content Placeholder 5"/>
          <p:cNvSpPr>
            <a:spLocks noGrp="1"/>
          </p:cNvSpPr>
          <p:nvPr>
            <p:ph sz="quarter" idx="16"/>
          </p:nvPr>
        </p:nvSpPr>
        <p:spPr>
          <a:xfrm>
            <a:off x="304800" y="1752600"/>
            <a:ext cx="8200725" cy="457200"/>
          </a:xfrm>
        </p:spPr>
        <p:txBody>
          <a:bodyPr/>
          <a:lstStyle/>
          <a:p>
            <a:pPr marL="291600" lvl="2" indent="-291600">
              <a:spcBef>
                <a:spcPts val="1000"/>
              </a:spcBef>
              <a:buClr>
                <a:schemeClr val="accent2"/>
              </a:buClr>
            </a:pPr>
            <a:r>
              <a:rPr lang="en-US" altLang="en-US" sz="2800" dirty="0">
                <a:latin typeface="Calibri" panose="020F0502020204030204" pitchFamily="34" charset="0"/>
              </a:rPr>
              <a:t>Obligations a company expects to pay </a:t>
            </a:r>
            <a:r>
              <a:rPr lang="en-US" altLang="en-US" sz="2800" b="1" dirty="0">
                <a:latin typeface="Calibri" panose="020F0502020204030204" pitchFamily="34" charset="0"/>
              </a:rPr>
              <a:t>after</a:t>
            </a:r>
            <a:r>
              <a:rPr lang="en-US" altLang="en-US" sz="2800" dirty="0">
                <a:latin typeface="Calibri" panose="020F0502020204030204" pitchFamily="34" charset="0"/>
              </a:rPr>
              <a:t> one year.</a:t>
            </a:r>
          </a:p>
        </p:txBody>
      </p:sp>
      <p:pic>
        <p:nvPicPr>
          <p:cNvPr id="11" name="Content Placeholder 10" descr="An illustration displays the long-term liabilities section of Nike, Inc.'s balance sheet. The illustration has two line heading with the name of the company, Nike Inc., and the type of the statement, partial balance sheet, in millions. The section, long term liabilities, displayed in red font, has the following accounts listed. The first line reads bonds payable with $1,106. The second line reads notes payable with 51. The next line displays deferred income taxes and other with 1,544. The last line reads total long term liabilities with $2,701.">
            <a:extLst>
              <a:ext uri="{FF2B5EF4-FFF2-40B4-BE49-F238E27FC236}">
                <a16:creationId xmlns:a16="http://schemas.microsoft.com/office/drawing/2014/main" id="{E5A4DFB2-1111-4674-A15A-3040A8EDB69E}"/>
              </a:ext>
            </a:extLst>
          </p:cNvPr>
          <p:cNvPicPr>
            <a:picLocks noGrp="1" noChangeAspect="1"/>
          </p:cNvPicPr>
          <p:nvPr>
            <p:ph sz="quarter" idx="18"/>
          </p:nvPr>
        </p:nvPicPr>
        <p:blipFill>
          <a:blip r:embed="rId3"/>
          <a:stretch>
            <a:fillRect/>
          </a:stretch>
        </p:blipFill>
        <p:spPr>
          <a:xfrm>
            <a:off x="990600" y="2597785"/>
            <a:ext cx="7041928" cy="2996565"/>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61</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21918631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(3 of 4)</a:t>
            </a:r>
            <a:endParaRPr lang="en-IN" sz="2400" dirty="0">
              <a:latin typeface="Calibri" panose="020F0502020204030204" pitchFamily="34" charset="0"/>
            </a:endParaRPr>
          </a:p>
        </p:txBody>
      </p:sp>
      <p:sp>
        <p:nvSpPr>
          <p:cNvPr id="3" name="Content Placeholder 2"/>
          <p:cNvSpPr>
            <a:spLocks noGrp="1"/>
          </p:cNvSpPr>
          <p:nvPr>
            <p:ph sz="quarter" idx="16"/>
          </p:nvPr>
        </p:nvSpPr>
        <p:spPr>
          <a:xfrm>
            <a:off x="304800" y="1752600"/>
            <a:ext cx="8610600" cy="2590800"/>
          </a:xfrm>
        </p:spPr>
        <p:txBody>
          <a:bodyPr/>
          <a:lstStyle/>
          <a:p>
            <a:pPr marL="0" lvl="1" indent="0">
              <a:spcBef>
                <a:spcPts val="1000"/>
              </a:spcBef>
              <a:buClr>
                <a:schemeClr val="tx1"/>
              </a:buClr>
              <a:buNone/>
            </a:pPr>
            <a:r>
              <a:rPr lang="en-US" altLang="en-US" sz="2800" dirty="0">
                <a:latin typeface="Calibri" panose="020F0502020204030204" pitchFamily="34" charset="0"/>
              </a:rPr>
              <a:t>Which of the following is not a long-term liability?</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a. </a:t>
            </a:r>
            <a:r>
              <a:rPr lang="en-US" altLang="en-US" sz="2800" dirty="0">
                <a:latin typeface="Calibri" panose="020F0502020204030204" pitchFamily="34" charset="0"/>
              </a:rPr>
              <a:t>Bonds payable</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b. </a:t>
            </a:r>
            <a:r>
              <a:rPr lang="en-US" altLang="en-US" sz="2800" dirty="0">
                <a:latin typeface="Calibri" panose="020F0502020204030204" pitchFamily="34" charset="0"/>
              </a:rPr>
              <a:t>Current maturities of long-term obligations</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c. </a:t>
            </a:r>
            <a:r>
              <a:rPr lang="en-US" altLang="en-US" sz="2800" dirty="0">
                <a:latin typeface="Calibri" panose="020F0502020204030204" pitchFamily="34" charset="0"/>
              </a:rPr>
              <a:t>Long-term notes payable</a:t>
            </a:r>
          </a:p>
          <a:p>
            <a:pPr marL="457200" lvl="1" indent="0">
              <a:spcBef>
                <a:spcPts val="1000"/>
              </a:spcBef>
              <a:buClr>
                <a:schemeClr val="accent2"/>
              </a:buClr>
              <a:buNone/>
            </a:pPr>
            <a:r>
              <a:rPr lang="en-US" altLang="en-US" sz="2800" dirty="0">
                <a:solidFill>
                  <a:schemeClr val="accent2"/>
                </a:solidFill>
                <a:latin typeface="Calibri" panose="020F0502020204030204" pitchFamily="34" charset="0"/>
              </a:rPr>
              <a:t>d. </a:t>
            </a:r>
            <a:r>
              <a:rPr lang="en-US" altLang="en-US" sz="2800" dirty="0">
                <a:latin typeface="Calibri" panose="020F0502020204030204" pitchFamily="34" charset="0"/>
              </a:rPr>
              <a:t>Mortgages payable</a:t>
            </a:r>
          </a:p>
        </p:txBody>
      </p:sp>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62</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695912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Classified Balance Sheet </a:t>
            </a:r>
            <a:r>
              <a:rPr lang="en-US" sz="2400" dirty="0">
                <a:latin typeface="Calibri" panose="020F0502020204030204" pitchFamily="34" charset="0"/>
                <a:ea typeface="Source Sans Pro" charset="0"/>
                <a:cs typeface="Calibri" panose="020F0502020204030204" pitchFamily="34" charset="0"/>
              </a:rPr>
              <a:t>(4 of 4)</a:t>
            </a:r>
            <a:endParaRPr lang="en-IN" dirty="0"/>
          </a:p>
        </p:txBody>
      </p:sp>
      <p:sp>
        <p:nvSpPr>
          <p:cNvPr id="3" name="Content Placeholder 2"/>
          <p:cNvSpPr>
            <a:spLocks noGrp="1"/>
          </p:cNvSpPr>
          <p:nvPr>
            <p:ph sz="quarter" idx="16"/>
          </p:nvPr>
        </p:nvSpPr>
        <p:spPr>
          <a:xfrm>
            <a:off x="304800" y="1752600"/>
            <a:ext cx="8610600" cy="2590800"/>
          </a:xfrm>
        </p:spPr>
        <p:txBody>
          <a:bodyPr/>
          <a:lstStyle/>
          <a:p>
            <a:pPr marL="0" lvl="1" indent="0">
              <a:spcBef>
                <a:spcPts val="1000"/>
              </a:spcBef>
              <a:buClr>
                <a:schemeClr val="tx1"/>
              </a:buClr>
              <a:buNone/>
            </a:pPr>
            <a:r>
              <a:rPr lang="en-US" altLang="en-US" sz="2800" dirty="0"/>
              <a:t>Which of the following is not a long-term liability?</a:t>
            </a:r>
          </a:p>
          <a:p>
            <a:pPr marL="457200" lvl="1" indent="0">
              <a:spcBef>
                <a:spcPts val="1000"/>
              </a:spcBef>
              <a:buClr>
                <a:schemeClr val="accent2"/>
              </a:buClr>
              <a:buNone/>
            </a:pPr>
            <a:r>
              <a:rPr lang="en-US" altLang="en-US" sz="2800" dirty="0">
                <a:solidFill>
                  <a:schemeClr val="accent2"/>
                </a:solidFill>
              </a:rPr>
              <a:t>a. </a:t>
            </a:r>
            <a:r>
              <a:rPr lang="en-US" altLang="en-US" sz="2800" dirty="0"/>
              <a:t>Bonds payable</a:t>
            </a:r>
          </a:p>
          <a:p>
            <a:pPr marL="457200" lvl="1" indent="0">
              <a:spcBef>
                <a:spcPts val="1000"/>
              </a:spcBef>
              <a:buClr>
                <a:schemeClr val="accent2"/>
              </a:buClr>
              <a:buNone/>
            </a:pPr>
            <a:r>
              <a:rPr lang="en-US" altLang="en-US" sz="2800" dirty="0">
                <a:solidFill>
                  <a:schemeClr val="accent2"/>
                </a:solidFill>
              </a:rPr>
              <a:t>b. </a:t>
            </a:r>
            <a:r>
              <a:rPr lang="en-US" altLang="en-US" sz="2800" dirty="0"/>
              <a:t>Answer: Current maturities of long-term obligations</a:t>
            </a:r>
          </a:p>
          <a:p>
            <a:pPr marL="457200" lvl="1" indent="0">
              <a:spcBef>
                <a:spcPts val="1000"/>
              </a:spcBef>
              <a:buClr>
                <a:schemeClr val="accent2"/>
              </a:buClr>
              <a:buNone/>
            </a:pPr>
            <a:r>
              <a:rPr lang="en-US" altLang="en-US" sz="2800" dirty="0">
                <a:solidFill>
                  <a:schemeClr val="accent2"/>
                </a:solidFill>
              </a:rPr>
              <a:t>c. </a:t>
            </a:r>
            <a:r>
              <a:rPr lang="en-US" altLang="en-US" sz="2800" dirty="0"/>
              <a:t>Long-term notes payable</a:t>
            </a:r>
          </a:p>
          <a:p>
            <a:pPr marL="457200" lvl="1" indent="0">
              <a:spcBef>
                <a:spcPts val="1000"/>
              </a:spcBef>
              <a:buClr>
                <a:schemeClr val="accent2"/>
              </a:buClr>
              <a:buNone/>
            </a:pPr>
            <a:r>
              <a:rPr lang="en-US" altLang="en-US" sz="2800" dirty="0">
                <a:solidFill>
                  <a:schemeClr val="accent2"/>
                </a:solidFill>
              </a:rPr>
              <a:t>d. </a:t>
            </a:r>
            <a:r>
              <a:rPr lang="en-US" altLang="en-US" sz="2800" dirty="0"/>
              <a:t>Mortgages payable</a:t>
            </a:r>
          </a:p>
        </p:txBody>
      </p:sp>
      <p:sp>
        <p:nvSpPr>
          <p:cNvPr id="4" name="Slide Number Placeholder 3"/>
          <p:cNvSpPr>
            <a:spLocks noGrp="1"/>
          </p:cNvSpPr>
          <p:nvPr>
            <p:ph type="sldNum" sz="quarter" idx="10"/>
          </p:nvPr>
        </p:nvSpPr>
        <p:spPr/>
        <p:txBody>
          <a:bodyPr/>
          <a:lstStyle/>
          <a:p>
            <a:fld id="{67B19427-F580-D146-B60E-4CADEE75497F}" type="slidenum">
              <a:rPr lang="en-US" smtClean="0"/>
              <a:pPr/>
              <a:t>63</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9887104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Owner’s Equity</a:t>
            </a:r>
            <a:endParaRPr lang="en-IN" dirty="0"/>
          </a:p>
        </p:txBody>
      </p:sp>
      <p:sp>
        <p:nvSpPr>
          <p:cNvPr id="6" name="Content Placeholder 5"/>
          <p:cNvSpPr>
            <a:spLocks noGrp="1"/>
          </p:cNvSpPr>
          <p:nvPr>
            <p:ph sz="quarter" idx="16"/>
          </p:nvPr>
        </p:nvSpPr>
        <p:spPr>
          <a:xfrm>
            <a:off x="304800" y="1752600"/>
            <a:ext cx="8534400" cy="1494692"/>
          </a:xfrm>
        </p:spPr>
        <p:txBody>
          <a:bodyPr/>
          <a:lstStyle/>
          <a:p>
            <a:pPr marL="291600" lvl="2" indent="-291600">
              <a:spcBef>
                <a:spcPts val="1000"/>
              </a:spcBef>
              <a:buClr>
                <a:schemeClr val="accent2"/>
              </a:buClr>
              <a:buSzPct val="100000"/>
              <a:buFont typeface="Arial" panose="020B0604020202020204" pitchFamily="34" charset="0"/>
              <a:buChar char="•"/>
            </a:pPr>
            <a:r>
              <a:rPr lang="en-US" altLang="en-US" sz="2800" dirty="0"/>
              <a:t>Proprietorship - one capital account</a:t>
            </a:r>
          </a:p>
          <a:p>
            <a:pPr marL="291600" lvl="2" indent="-291600">
              <a:spcBef>
                <a:spcPts val="1000"/>
              </a:spcBef>
              <a:buClr>
                <a:schemeClr val="accent2"/>
              </a:buClr>
              <a:buSzPct val="100000"/>
              <a:buFont typeface="Arial" panose="020B0604020202020204" pitchFamily="34" charset="0"/>
              <a:buChar char="•"/>
            </a:pPr>
            <a:r>
              <a:rPr lang="en-US" altLang="en-US" sz="2800" dirty="0"/>
              <a:t>Partnership - capital account for each partner</a:t>
            </a:r>
          </a:p>
          <a:p>
            <a:pPr marL="291600" lvl="2" indent="-291600">
              <a:spcBef>
                <a:spcPts val="1000"/>
              </a:spcBef>
              <a:buClr>
                <a:schemeClr val="accent2"/>
              </a:buClr>
              <a:buSzPct val="100000"/>
              <a:buFont typeface="Arial" panose="020B0604020202020204" pitchFamily="34" charset="0"/>
              <a:buChar char="•"/>
            </a:pPr>
            <a:r>
              <a:rPr lang="en-US" altLang="en-US" sz="2800" dirty="0"/>
              <a:t>Corporation - Common Stock and Retained Earnings</a:t>
            </a:r>
            <a:endParaRPr lang="en-IN" dirty="0"/>
          </a:p>
        </p:txBody>
      </p:sp>
      <p:pic>
        <p:nvPicPr>
          <p:cNvPr id="10" name="Content Placeholder 9" descr="An illustration displays the stockholders' equity section of Nordstrom, Inc.'s balance sheet. The illustration has two line heading with the name of the company, Nordstrom, Inc., and the type of the statement, partial balance sheet, in thousands. The section, stockholder's equity, displayed in red font, has the following accounts listed. The first line reads common stock, 271,331 shares with $685,934. The next line reads retained earnings with 1,406,747. The next line reads total stockholder's equity with $2,092,681. ">
            <a:extLst>
              <a:ext uri="{FF2B5EF4-FFF2-40B4-BE49-F238E27FC236}">
                <a16:creationId xmlns:a16="http://schemas.microsoft.com/office/drawing/2014/main" id="{8EDDFA89-9365-460C-AC5B-479F3F87CD3F}"/>
              </a:ext>
            </a:extLst>
          </p:cNvPr>
          <p:cNvPicPr>
            <a:picLocks noGrp="1" noChangeAspect="1"/>
          </p:cNvPicPr>
          <p:nvPr>
            <p:ph sz="quarter" idx="18"/>
          </p:nvPr>
        </p:nvPicPr>
        <p:blipFill>
          <a:blip r:embed="rId2"/>
          <a:stretch>
            <a:fillRect/>
          </a:stretch>
        </p:blipFill>
        <p:spPr>
          <a:xfrm>
            <a:off x="1096532" y="3595567"/>
            <a:ext cx="6526643" cy="2334824"/>
          </a:xfrm>
          <a:prstGeom prst="rect">
            <a:avLst/>
          </a:prstGeom>
        </p:spPr>
      </p:pic>
      <p:sp>
        <p:nvSpPr>
          <p:cNvPr id="4" name="Slide Number Placeholder 3"/>
          <p:cNvSpPr>
            <a:spLocks noGrp="1"/>
          </p:cNvSpPr>
          <p:nvPr>
            <p:ph type="sldNum" sz="quarter" idx="10"/>
          </p:nvPr>
        </p:nvSpPr>
        <p:spPr/>
        <p:txBody>
          <a:bodyPr/>
          <a:lstStyle/>
          <a:p>
            <a:fld id="{67B19427-F580-D146-B60E-4CADEE75497F}" type="slidenum">
              <a:rPr lang="en-US" smtClean="0"/>
              <a:pPr/>
              <a:t>64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9814214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0"/>
            <a:ext cx="8534400" cy="685799"/>
          </a:xfrm>
        </p:spPr>
        <p:txBody>
          <a:bodyPr>
            <a:normAutofit/>
          </a:bodyPr>
          <a:lstStyle/>
          <a:p>
            <a:r>
              <a:rPr lang="en-US" sz="3400" b="1" dirty="0">
                <a:ea typeface="Source Sans Pro" charset="0"/>
              </a:rPr>
              <a:t>Do It! 4 | </a:t>
            </a:r>
            <a:r>
              <a:rPr lang="en-US" sz="3400" b="1" dirty="0">
                <a:solidFill>
                  <a:srgbClr val="196E78"/>
                </a:solidFill>
                <a:ea typeface="Source Sans Pro" charset="0"/>
              </a:rPr>
              <a:t>Balance Sheet Classifications </a:t>
            </a:r>
            <a:r>
              <a:rPr lang="en-US" sz="2400" dirty="0">
                <a:solidFill>
                  <a:srgbClr val="196E78"/>
                </a:solidFill>
                <a:ea typeface="Source Sans Pro" charset="0"/>
              </a:rPr>
              <a:t>(1 of 2)</a:t>
            </a:r>
            <a:endParaRPr lang="en-IN" sz="2400" dirty="0"/>
          </a:p>
        </p:txBody>
      </p:sp>
      <p:sp>
        <p:nvSpPr>
          <p:cNvPr id="6" name="Content Placeholder 5"/>
          <p:cNvSpPr>
            <a:spLocks noGrp="1"/>
          </p:cNvSpPr>
          <p:nvPr>
            <p:ph sz="quarter" idx="16"/>
          </p:nvPr>
        </p:nvSpPr>
        <p:spPr>
          <a:xfrm>
            <a:off x="304800" y="1625601"/>
            <a:ext cx="8534400" cy="707291"/>
          </a:xfrm>
        </p:spPr>
        <p:txBody>
          <a:bodyPr/>
          <a:lstStyle/>
          <a:p>
            <a:pPr lvl="0"/>
            <a:r>
              <a:rPr lang="en-US" sz="2200" dirty="0">
                <a:solidFill>
                  <a:schemeClr val="dk1"/>
                </a:solidFill>
              </a:rPr>
              <a:t>Match each of the following to its proper balance sheet classification, shown below. If the item would not appear on a balance sheet, use “N</a:t>
            </a:r>
            <a:r>
              <a:rPr lang="en-US" sz="100" dirty="0">
                <a:solidFill>
                  <a:schemeClr val="dk1"/>
                </a:solidFill>
              </a:rPr>
              <a:t> </a:t>
            </a:r>
            <a:r>
              <a:rPr lang="en-US" sz="2200" dirty="0">
                <a:solidFill>
                  <a:schemeClr val="dk1"/>
                </a:solidFill>
              </a:rPr>
              <a:t>A.”</a:t>
            </a:r>
          </a:p>
        </p:txBody>
      </p:sp>
      <p:sp>
        <p:nvSpPr>
          <p:cNvPr id="7" name="Content Placeholder 6"/>
          <p:cNvSpPr>
            <a:spLocks noGrp="1"/>
          </p:cNvSpPr>
          <p:nvPr>
            <p:ph sz="quarter" idx="17"/>
          </p:nvPr>
        </p:nvSpPr>
        <p:spPr>
          <a:xfrm>
            <a:off x="304800" y="2515658"/>
            <a:ext cx="4495800" cy="2056342"/>
          </a:xfrm>
        </p:spPr>
        <p:txBody>
          <a:bodyPr/>
          <a:lstStyle/>
          <a:p>
            <a:pPr>
              <a:spcBef>
                <a:spcPts val="500"/>
              </a:spcBef>
            </a:pPr>
            <a:r>
              <a:rPr lang="en-US" sz="2000" dirty="0"/>
              <a:t>_____ Salaries and wages payable</a:t>
            </a:r>
          </a:p>
          <a:p>
            <a:pPr>
              <a:spcBef>
                <a:spcPts val="500"/>
              </a:spcBef>
            </a:pPr>
            <a:r>
              <a:rPr lang="en-US" sz="2000" dirty="0"/>
              <a:t>_____ Service revenue</a:t>
            </a:r>
          </a:p>
          <a:p>
            <a:pPr>
              <a:spcBef>
                <a:spcPts val="500"/>
              </a:spcBef>
            </a:pPr>
            <a:r>
              <a:rPr lang="en-US" sz="2000" dirty="0"/>
              <a:t>_____ Interest payable</a:t>
            </a:r>
          </a:p>
          <a:p>
            <a:pPr>
              <a:spcBef>
                <a:spcPts val="500"/>
              </a:spcBef>
            </a:pPr>
            <a:r>
              <a:rPr lang="en-US" sz="2000" dirty="0"/>
              <a:t>_____ Goodwill</a:t>
            </a:r>
          </a:p>
          <a:p>
            <a:pPr>
              <a:spcBef>
                <a:spcPts val="500"/>
              </a:spcBef>
            </a:pPr>
            <a:r>
              <a:rPr lang="en-US" sz="2000" dirty="0"/>
              <a:t>_____ Debt investments (short-term)</a:t>
            </a:r>
          </a:p>
          <a:p>
            <a:pPr>
              <a:spcBef>
                <a:spcPts val="500"/>
              </a:spcBef>
            </a:pPr>
            <a:r>
              <a:rPr lang="en-US" sz="2000" dirty="0"/>
              <a:t>_____ Mortgage payable (due in 3 years)</a:t>
            </a:r>
            <a:endParaRPr lang="en-US" sz="2000" dirty="0">
              <a:solidFill>
                <a:srgbClr val="000000"/>
              </a:solidFill>
              <a:latin typeface="Calibri" panose="020F0502020204030204" pitchFamily="34" charset="0"/>
            </a:endParaRPr>
          </a:p>
        </p:txBody>
      </p:sp>
      <p:sp>
        <p:nvSpPr>
          <p:cNvPr id="8" name="Content Placeholder 7"/>
          <p:cNvSpPr>
            <a:spLocks noGrp="1"/>
          </p:cNvSpPr>
          <p:nvPr>
            <p:ph sz="quarter" idx="18"/>
          </p:nvPr>
        </p:nvSpPr>
        <p:spPr>
          <a:xfrm>
            <a:off x="4953000" y="2515658"/>
            <a:ext cx="4073769" cy="2056342"/>
          </a:xfrm>
        </p:spPr>
        <p:txBody>
          <a:bodyPr/>
          <a:lstStyle/>
          <a:p>
            <a:pPr>
              <a:spcBef>
                <a:spcPts val="500"/>
              </a:spcBef>
            </a:pPr>
            <a:r>
              <a:rPr lang="en-US" sz="2000" dirty="0"/>
              <a:t>_____ Stock investments (long-term)</a:t>
            </a:r>
          </a:p>
          <a:p>
            <a:pPr>
              <a:spcBef>
                <a:spcPts val="500"/>
              </a:spcBef>
            </a:pPr>
            <a:r>
              <a:rPr lang="en-US" sz="2000" dirty="0"/>
              <a:t>_____ Equipment</a:t>
            </a:r>
          </a:p>
          <a:p>
            <a:pPr marL="687388" indent="-687388">
              <a:spcBef>
                <a:spcPts val="500"/>
              </a:spcBef>
            </a:pPr>
            <a:r>
              <a:rPr lang="en-US" sz="2000" dirty="0"/>
              <a:t>_____ Accumulated depreciation—equipment</a:t>
            </a:r>
          </a:p>
          <a:p>
            <a:pPr>
              <a:spcBef>
                <a:spcPts val="500"/>
              </a:spcBef>
            </a:pPr>
            <a:r>
              <a:rPr lang="en-US" sz="2000" dirty="0"/>
              <a:t>_____ Depreciation expense</a:t>
            </a:r>
          </a:p>
          <a:p>
            <a:pPr>
              <a:spcBef>
                <a:spcPts val="500"/>
              </a:spcBef>
            </a:pPr>
            <a:r>
              <a:rPr lang="en-US" sz="2000" dirty="0"/>
              <a:t>_____ Owner’s capital</a:t>
            </a:r>
          </a:p>
          <a:p>
            <a:pPr>
              <a:spcBef>
                <a:spcPts val="500"/>
              </a:spcBef>
            </a:pPr>
            <a:r>
              <a:rPr lang="en-US" sz="2000" dirty="0"/>
              <a:t>_____ Unearned service revenue</a:t>
            </a:r>
            <a:endParaRPr lang="en-IN" sz="2000" dirty="0"/>
          </a:p>
        </p:txBody>
      </p:sp>
      <p:sp>
        <p:nvSpPr>
          <p:cNvPr id="9" name="Content Placeholder 8"/>
          <p:cNvSpPr>
            <a:spLocks noGrp="1"/>
          </p:cNvSpPr>
          <p:nvPr>
            <p:ph sz="quarter" idx="19"/>
          </p:nvPr>
        </p:nvSpPr>
        <p:spPr>
          <a:xfrm>
            <a:off x="304800" y="4876800"/>
            <a:ext cx="4114800" cy="1392083"/>
          </a:xfrm>
        </p:spPr>
        <p:txBody>
          <a:bodyPr/>
          <a:lstStyle/>
          <a:p>
            <a:pPr fontAlgn="b">
              <a:spcBef>
                <a:spcPts val="500"/>
              </a:spcBef>
            </a:pPr>
            <a:r>
              <a:rPr lang="en-US" sz="2000" dirty="0"/>
              <a:t>Current assets (C</a:t>
            </a:r>
            <a:r>
              <a:rPr lang="en-US" sz="100" dirty="0"/>
              <a:t> </a:t>
            </a:r>
            <a:r>
              <a:rPr lang="en-US" sz="2000" dirty="0"/>
              <a:t>A)</a:t>
            </a:r>
            <a:endParaRPr lang="en-IN" sz="2000" dirty="0"/>
          </a:p>
          <a:p>
            <a:pPr fontAlgn="b">
              <a:spcBef>
                <a:spcPts val="500"/>
              </a:spcBef>
            </a:pPr>
            <a:r>
              <a:rPr lang="en-US" sz="2000" dirty="0"/>
              <a:t>Long-term investments (L</a:t>
            </a:r>
            <a:r>
              <a:rPr lang="en-US" sz="100" dirty="0"/>
              <a:t> </a:t>
            </a:r>
            <a:r>
              <a:rPr lang="en-US" sz="2000" dirty="0"/>
              <a:t>T</a:t>
            </a:r>
            <a:r>
              <a:rPr lang="en-US" sz="100" dirty="0"/>
              <a:t> </a:t>
            </a:r>
            <a:r>
              <a:rPr lang="en-US" sz="2000" dirty="0"/>
              <a:t>I)</a:t>
            </a:r>
            <a:endParaRPr lang="en-IN" sz="2000" dirty="0"/>
          </a:p>
          <a:p>
            <a:pPr fontAlgn="b">
              <a:spcBef>
                <a:spcPts val="500"/>
              </a:spcBef>
            </a:pPr>
            <a:r>
              <a:rPr lang="en-US" sz="2000" dirty="0"/>
              <a:t>Property, plant, and equipment (P</a:t>
            </a:r>
            <a:r>
              <a:rPr lang="en-US" sz="100" dirty="0"/>
              <a:t> </a:t>
            </a:r>
            <a:r>
              <a:rPr lang="en-US" sz="2000" dirty="0"/>
              <a:t>P</a:t>
            </a:r>
            <a:r>
              <a:rPr lang="en-US" sz="100" dirty="0"/>
              <a:t> </a:t>
            </a:r>
            <a:r>
              <a:rPr lang="en-US" sz="2000" dirty="0"/>
              <a:t>E)</a:t>
            </a:r>
            <a:endParaRPr lang="en-IN" sz="2000" dirty="0"/>
          </a:p>
          <a:p>
            <a:pPr fontAlgn="b">
              <a:spcBef>
                <a:spcPts val="500"/>
              </a:spcBef>
            </a:pPr>
            <a:r>
              <a:rPr lang="en-US" sz="2000" dirty="0"/>
              <a:t>Intangible assets (I</a:t>
            </a:r>
            <a:r>
              <a:rPr lang="en-US" sz="100" dirty="0"/>
              <a:t> </a:t>
            </a:r>
            <a:r>
              <a:rPr lang="en-US" sz="2000" dirty="0"/>
              <a:t>A)</a:t>
            </a:r>
            <a:endParaRPr lang="en-IN" sz="2000" dirty="0"/>
          </a:p>
        </p:txBody>
      </p:sp>
      <p:sp>
        <p:nvSpPr>
          <p:cNvPr id="10" name="Content Placeholder 9"/>
          <p:cNvSpPr>
            <a:spLocks noGrp="1"/>
          </p:cNvSpPr>
          <p:nvPr>
            <p:ph sz="quarter" idx="20"/>
          </p:nvPr>
        </p:nvSpPr>
        <p:spPr>
          <a:xfrm>
            <a:off x="4953000" y="4876800"/>
            <a:ext cx="2895600" cy="1087283"/>
          </a:xfrm>
        </p:spPr>
        <p:txBody>
          <a:bodyPr/>
          <a:lstStyle/>
          <a:p>
            <a:pPr fontAlgn="b">
              <a:spcBef>
                <a:spcPts val="500"/>
              </a:spcBef>
            </a:pPr>
            <a:r>
              <a:rPr lang="en-US" sz="2000" dirty="0"/>
              <a:t>Current liabilities (C</a:t>
            </a:r>
            <a:r>
              <a:rPr lang="en-US" sz="100" dirty="0"/>
              <a:t> </a:t>
            </a:r>
            <a:r>
              <a:rPr lang="en-US" sz="2000" dirty="0"/>
              <a:t>L)</a:t>
            </a:r>
            <a:endParaRPr lang="en-IN" sz="2000" dirty="0"/>
          </a:p>
          <a:p>
            <a:pPr fontAlgn="b">
              <a:spcBef>
                <a:spcPts val="500"/>
              </a:spcBef>
            </a:pPr>
            <a:r>
              <a:rPr lang="en-US" sz="2000" dirty="0"/>
              <a:t>Long-term liabilities (L</a:t>
            </a:r>
            <a:r>
              <a:rPr lang="en-US" sz="100" dirty="0"/>
              <a:t> </a:t>
            </a:r>
            <a:r>
              <a:rPr lang="en-US" sz="2000" dirty="0"/>
              <a:t>T</a:t>
            </a:r>
            <a:r>
              <a:rPr lang="en-US" sz="100" dirty="0"/>
              <a:t> </a:t>
            </a:r>
            <a:r>
              <a:rPr lang="en-US" sz="2000" dirty="0"/>
              <a:t>L)</a:t>
            </a:r>
            <a:endParaRPr lang="en-IN" sz="2000" dirty="0"/>
          </a:p>
          <a:p>
            <a:pPr fontAlgn="b">
              <a:spcBef>
                <a:spcPts val="500"/>
              </a:spcBef>
            </a:pPr>
            <a:r>
              <a:rPr lang="en-US" sz="2000" dirty="0"/>
              <a:t>Owner’s equity (O</a:t>
            </a:r>
            <a:r>
              <a:rPr lang="en-US" sz="100" dirty="0"/>
              <a:t> </a:t>
            </a:r>
            <a:r>
              <a:rPr lang="en-US" sz="2000" dirty="0"/>
              <a:t>E)</a:t>
            </a:r>
            <a:endParaRPr lang="en-IN" sz="20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65</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8112488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0"/>
            <a:ext cx="8534400" cy="685799"/>
          </a:xfrm>
        </p:spPr>
        <p:txBody>
          <a:bodyPr>
            <a:normAutofit/>
          </a:bodyPr>
          <a:lstStyle/>
          <a:p>
            <a:r>
              <a:rPr lang="en-US" sz="3400" b="1" dirty="0">
                <a:ea typeface="Source Sans Pro" charset="0"/>
              </a:rPr>
              <a:t>Do It! 4 | </a:t>
            </a:r>
            <a:r>
              <a:rPr lang="en-US" sz="3400" b="1" dirty="0">
                <a:solidFill>
                  <a:srgbClr val="196E78"/>
                </a:solidFill>
                <a:ea typeface="Source Sans Pro" charset="0"/>
              </a:rPr>
              <a:t>Balance Sheet Classifications </a:t>
            </a:r>
            <a:r>
              <a:rPr lang="en-US" sz="2400" dirty="0">
                <a:solidFill>
                  <a:srgbClr val="196E78"/>
                </a:solidFill>
                <a:ea typeface="Source Sans Pro" charset="0"/>
              </a:rPr>
              <a:t>(2 of 2)</a:t>
            </a:r>
            <a:endParaRPr lang="en-IN" sz="3400" dirty="0"/>
          </a:p>
        </p:txBody>
      </p:sp>
      <p:sp>
        <p:nvSpPr>
          <p:cNvPr id="6" name="Content Placeholder 5"/>
          <p:cNvSpPr>
            <a:spLocks noGrp="1"/>
          </p:cNvSpPr>
          <p:nvPr>
            <p:ph sz="quarter" idx="16"/>
          </p:nvPr>
        </p:nvSpPr>
        <p:spPr>
          <a:xfrm>
            <a:off x="304800" y="1625602"/>
            <a:ext cx="8534400" cy="736598"/>
          </a:xfrm>
        </p:spPr>
        <p:txBody>
          <a:bodyPr/>
          <a:lstStyle/>
          <a:p>
            <a:pPr lvl="0"/>
            <a:r>
              <a:rPr lang="en-US" sz="2200" dirty="0">
                <a:solidFill>
                  <a:schemeClr val="dk1"/>
                </a:solidFill>
              </a:rPr>
              <a:t>Match each of the following to its proper balance sheet classification, shown below. If the item would not appear on a balance sheet, use “N</a:t>
            </a:r>
            <a:r>
              <a:rPr lang="en-US" sz="100" dirty="0">
                <a:solidFill>
                  <a:schemeClr val="dk1"/>
                </a:solidFill>
              </a:rPr>
              <a:t> </a:t>
            </a:r>
            <a:r>
              <a:rPr lang="en-US" sz="2200" dirty="0">
                <a:solidFill>
                  <a:schemeClr val="dk1"/>
                </a:solidFill>
              </a:rPr>
              <a:t>A.”</a:t>
            </a:r>
          </a:p>
        </p:txBody>
      </p:sp>
      <p:sp>
        <p:nvSpPr>
          <p:cNvPr id="7" name="Content Placeholder 6"/>
          <p:cNvSpPr>
            <a:spLocks noGrp="1"/>
          </p:cNvSpPr>
          <p:nvPr>
            <p:ph sz="quarter" idx="17"/>
          </p:nvPr>
        </p:nvSpPr>
        <p:spPr>
          <a:xfrm>
            <a:off x="228600" y="2515658"/>
            <a:ext cx="4267200" cy="2261952"/>
          </a:xfrm>
        </p:spPr>
        <p:txBody>
          <a:bodyPr/>
          <a:lstStyle/>
          <a:p>
            <a:pPr>
              <a:spcBef>
                <a:spcPts val="500"/>
              </a:spcBef>
            </a:pPr>
            <a:r>
              <a:rPr lang="en-US" sz="2000" dirty="0"/>
              <a:t>__</a:t>
            </a:r>
            <a:r>
              <a:rPr lang="en-US" sz="2000" u="sng" dirty="0"/>
              <a:t>C</a:t>
            </a:r>
            <a:r>
              <a:rPr lang="en-US" sz="100" dirty="0"/>
              <a:t> </a:t>
            </a:r>
            <a:r>
              <a:rPr lang="en-US" sz="2000" u="sng" dirty="0"/>
              <a:t>L</a:t>
            </a:r>
            <a:r>
              <a:rPr lang="en-US" sz="2000" dirty="0"/>
              <a:t>__   Salaries and wages payable</a:t>
            </a:r>
          </a:p>
          <a:p>
            <a:pPr>
              <a:spcBef>
                <a:spcPts val="500"/>
              </a:spcBef>
            </a:pPr>
            <a:r>
              <a:rPr lang="en-US" sz="2000" u="sng" dirty="0"/>
              <a:t>__N</a:t>
            </a:r>
            <a:r>
              <a:rPr lang="en-US" sz="100" u="sng" dirty="0"/>
              <a:t> </a:t>
            </a:r>
            <a:r>
              <a:rPr lang="en-US" sz="2000" u="sng" dirty="0"/>
              <a:t>A_</a:t>
            </a:r>
            <a:r>
              <a:rPr lang="en-US" sz="1600" u="sng" dirty="0"/>
              <a:t>_</a:t>
            </a:r>
            <a:r>
              <a:rPr lang="en-US" sz="2000" dirty="0"/>
              <a:t>  Service revenue</a:t>
            </a:r>
          </a:p>
          <a:p>
            <a:pPr>
              <a:spcBef>
                <a:spcPts val="500"/>
              </a:spcBef>
            </a:pPr>
            <a:r>
              <a:rPr lang="en-US" sz="2000" u="sng" dirty="0"/>
              <a:t>__C</a:t>
            </a:r>
            <a:r>
              <a:rPr lang="en-US" sz="100" u="sng" dirty="0"/>
              <a:t> </a:t>
            </a:r>
            <a:r>
              <a:rPr lang="en-US" sz="2000" u="sng" dirty="0"/>
              <a:t>L__</a:t>
            </a:r>
            <a:r>
              <a:rPr lang="en-US" sz="2000" dirty="0"/>
              <a:t>   Interest payable</a:t>
            </a:r>
          </a:p>
          <a:p>
            <a:pPr>
              <a:spcBef>
                <a:spcPts val="500"/>
              </a:spcBef>
            </a:pPr>
            <a:r>
              <a:rPr lang="en-US" sz="2000" u="sng" dirty="0"/>
              <a:t>__I</a:t>
            </a:r>
            <a:r>
              <a:rPr lang="en-US" sz="100" u="sng" dirty="0"/>
              <a:t> </a:t>
            </a:r>
            <a:r>
              <a:rPr lang="en-US" sz="2000" u="sng" dirty="0"/>
              <a:t>A__</a:t>
            </a:r>
            <a:r>
              <a:rPr lang="en-US" sz="2000" dirty="0"/>
              <a:t>   Goodwill</a:t>
            </a:r>
          </a:p>
          <a:p>
            <a:pPr>
              <a:spcBef>
                <a:spcPts val="500"/>
              </a:spcBef>
            </a:pPr>
            <a:r>
              <a:rPr lang="en-US" sz="2000" u="sng" dirty="0"/>
              <a:t>__C</a:t>
            </a:r>
            <a:r>
              <a:rPr lang="en-US" sz="100" u="sng" dirty="0"/>
              <a:t> </a:t>
            </a:r>
            <a:r>
              <a:rPr lang="en-US" sz="2000" u="sng" dirty="0"/>
              <a:t>A__</a:t>
            </a:r>
            <a:r>
              <a:rPr lang="en-US" sz="2000" dirty="0"/>
              <a:t>  Debt investments (short-term)</a:t>
            </a:r>
          </a:p>
          <a:p>
            <a:pPr marL="914400" indent="-914400">
              <a:spcBef>
                <a:spcPts val="500"/>
              </a:spcBef>
            </a:pPr>
            <a:r>
              <a:rPr lang="en-US" sz="2000" u="sng" dirty="0"/>
              <a:t>__L</a:t>
            </a:r>
            <a:r>
              <a:rPr lang="en-US" sz="100" u="sng" dirty="0"/>
              <a:t> </a:t>
            </a:r>
            <a:r>
              <a:rPr lang="en-US" sz="2000" u="sng" dirty="0"/>
              <a:t>T</a:t>
            </a:r>
            <a:r>
              <a:rPr lang="en-US" sz="100" u="sng" dirty="0"/>
              <a:t> </a:t>
            </a:r>
            <a:r>
              <a:rPr lang="en-US" sz="2000" u="sng" dirty="0"/>
              <a:t>L_</a:t>
            </a:r>
            <a:r>
              <a:rPr lang="en-US" sz="2000" dirty="0"/>
              <a:t>   Mortgage payable (due in 3 years)</a:t>
            </a:r>
            <a:endParaRPr lang="en-US" sz="2000" dirty="0">
              <a:solidFill>
                <a:srgbClr val="000000"/>
              </a:solidFill>
              <a:latin typeface="Calibri" panose="020F0502020204030204" pitchFamily="34" charset="0"/>
            </a:endParaRPr>
          </a:p>
        </p:txBody>
      </p:sp>
      <p:sp>
        <p:nvSpPr>
          <p:cNvPr id="8" name="Content Placeholder 7"/>
          <p:cNvSpPr>
            <a:spLocks noGrp="1"/>
          </p:cNvSpPr>
          <p:nvPr>
            <p:ph sz="quarter" idx="18"/>
          </p:nvPr>
        </p:nvSpPr>
        <p:spPr>
          <a:xfrm>
            <a:off x="4724400" y="2515658"/>
            <a:ext cx="4343400" cy="2361142"/>
          </a:xfrm>
        </p:spPr>
        <p:txBody>
          <a:bodyPr/>
          <a:lstStyle/>
          <a:p>
            <a:pPr>
              <a:spcBef>
                <a:spcPts val="500"/>
              </a:spcBef>
            </a:pPr>
            <a:r>
              <a:rPr lang="en-US" sz="2000" u="sng" dirty="0"/>
              <a:t>__L</a:t>
            </a:r>
            <a:r>
              <a:rPr lang="en-US" sz="100" u="sng" dirty="0"/>
              <a:t> </a:t>
            </a:r>
            <a:r>
              <a:rPr lang="en-US" sz="2000" u="sng" dirty="0"/>
              <a:t>T</a:t>
            </a:r>
            <a:r>
              <a:rPr lang="en-US" sz="100" u="sng" dirty="0"/>
              <a:t> </a:t>
            </a:r>
            <a:r>
              <a:rPr lang="en-US" sz="2000" u="sng" dirty="0"/>
              <a:t>I__</a:t>
            </a:r>
            <a:r>
              <a:rPr lang="en-US" sz="2000" dirty="0"/>
              <a:t>   Stock investments (long-term)</a:t>
            </a:r>
          </a:p>
          <a:p>
            <a:pPr>
              <a:spcBef>
                <a:spcPts val="500"/>
              </a:spcBef>
            </a:pPr>
            <a:r>
              <a:rPr lang="en-US" sz="2000" u="sng" dirty="0"/>
              <a:t>__P</a:t>
            </a:r>
            <a:r>
              <a:rPr lang="en-US" sz="100" u="sng" dirty="0"/>
              <a:t> </a:t>
            </a:r>
            <a:r>
              <a:rPr lang="en-US" sz="2000" u="sng" dirty="0"/>
              <a:t>P</a:t>
            </a:r>
            <a:r>
              <a:rPr lang="en-US" sz="100" u="sng" dirty="0"/>
              <a:t> </a:t>
            </a:r>
            <a:r>
              <a:rPr lang="en-US" sz="2000" u="sng" dirty="0"/>
              <a:t>E_ </a:t>
            </a:r>
            <a:r>
              <a:rPr lang="en-US" sz="2000" dirty="0"/>
              <a:t>   Equipment</a:t>
            </a:r>
          </a:p>
          <a:p>
            <a:pPr marL="971550" indent="-971550">
              <a:spcBef>
                <a:spcPts val="500"/>
              </a:spcBef>
            </a:pPr>
            <a:r>
              <a:rPr lang="en-US" sz="2000" u="sng" dirty="0"/>
              <a:t>__P</a:t>
            </a:r>
            <a:r>
              <a:rPr lang="en-US" sz="100" u="sng" dirty="0"/>
              <a:t> </a:t>
            </a:r>
            <a:r>
              <a:rPr lang="en-US" sz="2000" u="sng" dirty="0"/>
              <a:t>P</a:t>
            </a:r>
            <a:r>
              <a:rPr lang="en-US" sz="100" u="sng" dirty="0"/>
              <a:t> </a:t>
            </a:r>
            <a:r>
              <a:rPr lang="en-US" sz="2000" u="sng" dirty="0"/>
              <a:t>E_</a:t>
            </a:r>
            <a:r>
              <a:rPr lang="en-US" sz="1000" u="sng" dirty="0"/>
              <a:t> </a:t>
            </a:r>
            <a:r>
              <a:rPr lang="en-US" sz="2000" dirty="0"/>
              <a:t>   Accumulated depreciation depreciation—equipment</a:t>
            </a:r>
          </a:p>
          <a:p>
            <a:pPr>
              <a:spcBef>
                <a:spcPts val="500"/>
              </a:spcBef>
            </a:pPr>
            <a:r>
              <a:rPr lang="en-US" sz="2000" u="sng" dirty="0"/>
              <a:t>__N</a:t>
            </a:r>
            <a:r>
              <a:rPr lang="en-US" sz="100" u="sng" dirty="0"/>
              <a:t> </a:t>
            </a:r>
            <a:r>
              <a:rPr lang="en-US" sz="2000" u="sng" dirty="0"/>
              <a:t>A__</a:t>
            </a:r>
            <a:r>
              <a:rPr lang="en-US" sz="2000" dirty="0"/>
              <a:t>   Depreciation expense</a:t>
            </a:r>
          </a:p>
          <a:p>
            <a:pPr>
              <a:spcBef>
                <a:spcPts val="500"/>
              </a:spcBef>
            </a:pPr>
            <a:r>
              <a:rPr lang="en-US" sz="2000" u="sng" dirty="0"/>
              <a:t>__O</a:t>
            </a:r>
            <a:r>
              <a:rPr lang="en-US" sz="100" u="sng" dirty="0"/>
              <a:t> </a:t>
            </a:r>
            <a:r>
              <a:rPr lang="en-US" sz="2000" u="sng" dirty="0"/>
              <a:t>E__</a:t>
            </a:r>
            <a:r>
              <a:rPr lang="en-US" sz="2000" dirty="0"/>
              <a:t>   Owner’s capital</a:t>
            </a:r>
          </a:p>
          <a:p>
            <a:pPr>
              <a:spcBef>
                <a:spcPts val="500"/>
              </a:spcBef>
            </a:pPr>
            <a:r>
              <a:rPr lang="en-US" sz="2000" u="sng" dirty="0"/>
              <a:t>__C</a:t>
            </a:r>
            <a:r>
              <a:rPr lang="en-US" sz="100" u="sng" dirty="0"/>
              <a:t> </a:t>
            </a:r>
            <a:r>
              <a:rPr lang="en-US" sz="2000" u="sng" dirty="0"/>
              <a:t>L__</a:t>
            </a:r>
            <a:r>
              <a:rPr lang="en-US" sz="2000" dirty="0"/>
              <a:t>    Unearned service revenue</a:t>
            </a:r>
            <a:endParaRPr lang="en-IN" sz="2000" dirty="0"/>
          </a:p>
        </p:txBody>
      </p:sp>
      <p:sp>
        <p:nvSpPr>
          <p:cNvPr id="9" name="Content Placeholder 8"/>
          <p:cNvSpPr>
            <a:spLocks noGrp="1"/>
          </p:cNvSpPr>
          <p:nvPr>
            <p:ph sz="quarter" idx="19"/>
          </p:nvPr>
        </p:nvSpPr>
        <p:spPr>
          <a:xfrm>
            <a:off x="304800" y="4876800"/>
            <a:ext cx="4114800" cy="1380360"/>
          </a:xfrm>
        </p:spPr>
        <p:txBody>
          <a:bodyPr/>
          <a:lstStyle/>
          <a:p>
            <a:pPr fontAlgn="b">
              <a:spcBef>
                <a:spcPts val="500"/>
              </a:spcBef>
            </a:pPr>
            <a:r>
              <a:rPr lang="en-US" sz="2000" dirty="0"/>
              <a:t>Current assets (C</a:t>
            </a:r>
            <a:r>
              <a:rPr lang="en-US" sz="100" dirty="0"/>
              <a:t> </a:t>
            </a:r>
            <a:r>
              <a:rPr lang="en-US" sz="2000" dirty="0"/>
              <a:t>A)</a:t>
            </a:r>
            <a:endParaRPr lang="en-IN" sz="2000" dirty="0"/>
          </a:p>
          <a:p>
            <a:pPr fontAlgn="b">
              <a:spcBef>
                <a:spcPts val="500"/>
              </a:spcBef>
            </a:pPr>
            <a:r>
              <a:rPr lang="en-US" sz="2000" dirty="0"/>
              <a:t>Long-term investments (L</a:t>
            </a:r>
            <a:r>
              <a:rPr lang="en-US" sz="100" dirty="0"/>
              <a:t> </a:t>
            </a:r>
            <a:r>
              <a:rPr lang="en-US" sz="2000" dirty="0"/>
              <a:t>T</a:t>
            </a:r>
            <a:r>
              <a:rPr lang="en-US" sz="100" dirty="0"/>
              <a:t> </a:t>
            </a:r>
            <a:r>
              <a:rPr lang="en-US" sz="2000" dirty="0"/>
              <a:t>I)</a:t>
            </a:r>
            <a:endParaRPr lang="en-IN" sz="2000" dirty="0"/>
          </a:p>
          <a:p>
            <a:pPr fontAlgn="b">
              <a:spcBef>
                <a:spcPts val="500"/>
              </a:spcBef>
            </a:pPr>
            <a:r>
              <a:rPr lang="en-US" sz="2000" dirty="0"/>
              <a:t>Property, plant, and equipment (P</a:t>
            </a:r>
            <a:r>
              <a:rPr lang="en-US" sz="100" dirty="0"/>
              <a:t> </a:t>
            </a:r>
            <a:r>
              <a:rPr lang="en-US" sz="2000" dirty="0"/>
              <a:t>P</a:t>
            </a:r>
            <a:r>
              <a:rPr lang="en-US" sz="100" dirty="0"/>
              <a:t> </a:t>
            </a:r>
            <a:r>
              <a:rPr lang="en-US" sz="2000" dirty="0"/>
              <a:t>E)</a:t>
            </a:r>
            <a:endParaRPr lang="en-IN" sz="2000" dirty="0"/>
          </a:p>
          <a:p>
            <a:pPr fontAlgn="b">
              <a:spcBef>
                <a:spcPts val="500"/>
              </a:spcBef>
            </a:pPr>
            <a:r>
              <a:rPr lang="en-US" sz="2000" dirty="0"/>
              <a:t>Intangible assets (I</a:t>
            </a:r>
            <a:r>
              <a:rPr lang="en-US" sz="100" dirty="0"/>
              <a:t> </a:t>
            </a:r>
            <a:r>
              <a:rPr lang="en-US" sz="2000" dirty="0"/>
              <a:t>A)</a:t>
            </a:r>
            <a:endParaRPr lang="en-IN" sz="2000" dirty="0"/>
          </a:p>
        </p:txBody>
      </p:sp>
      <p:sp>
        <p:nvSpPr>
          <p:cNvPr id="10" name="Content Placeholder 9"/>
          <p:cNvSpPr>
            <a:spLocks noGrp="1"/>
          </p:cNvSpPr>
          <p:nvPr>
            <p:ph sz="quarter" idx="20"/>
          </p:nvPr>
        </p:nvSpPr>
        <p:spPr>
          <a:xfrm>
            <a:off x="4953000" y="5149850"/>
            <a:ext cx="3886200" cy="1022350"/>
          </a:xfrm>
        </p:spPr>
        <p:txBody>
          <a:bodyPr/>
          <a:lstStyle/>
          <a:p>
            <a:pPr fontAlgn="b">
              <a:spcBef>
                <a:spcPts val="500"/>
              </a:spcBef>
            </a:pPr>
            <a:r>
              <a:rPr lang="en-US" sz="2000" dirty="0"/>
              <a:t>Current liabilities (C</a:t>
            </a:r>
            <a:r>
              <a:rPr lang="en-US" sz="100" dirty="0"/>
              <a:t> </a:t>
            </a:r>
            <a:r>
              <a:rPr lang="en-US" sz="2000" dirty="0"/>
              <a:t>L)</a:t>
            </a:r>
            <a:endParaRPr lang="en-IN" sz="2000" dirty="0"/>
          </a:p>
          <a:p>
            <a:pPr fontAlgn="b">
              <a:spcBef>
                <a:spcPts val="500"/>
              </a:spcBef>
            </a:pPr>
            <a:r>
              <a:rPr lang="en-US" sz="2000" dirty="0"/>
              <a:t>Long-term liabilities (L</a:t>
            </a:r>
            <a:r>
              <a:rPr lang="en-US" sz="100" dirty="0"/>
              <a:t> </a:t>
            </a:r>
            <a:r>
              <a:rPr lang="en-US" sz="2000" dirty="0"/>
              <a:t>T</a:t>
            </a:r>
            <a:r>
              <a:rPr lang="en-US" sz="100" dirty="0"/>
              <a:t> </a:t>
            </a:r>
            <a:r>
              <a:rPr lang="en-US" sz="2000" dirty="0"/>
              <a:t>L)</a:t>
            </a:r>
            <a:endParaRPr lang="en-IN" sz="2000" dirty="0"/>
          </a:p>
          <a:p>
            <a:pPr fontAlgn="b">
              <a:spcBef>
                <a:spcPts val="500"/>
              </a:spcBef>
            </a:pPr>
            <a:r>
              <a:rPr lang="en-US" sz="2000" dirty="0"/>
              <a:t>Owner’s equity (O</a:t>
            </a:r>
            <a:r>
              <a:rPr lang="en-US" sz="100" dirty="0"/>
              <a:t> </a:t>
            </a:r>
            <a:r>
              <a:rPr lang="en-US" sz="2000" dirty="0"/>
              <a:t>E)</a:t>
            </a:r>
            <a:endParaRPr lang="en-IN" sz="20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66</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8990991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normAutofit/>
          </a:bodyPr>
          <a:lstStyle/>
          <a:p>
            <a:r>
              <a:rPr lang="en-US" b="1" dirty="0">
                <a:latin typeface="Calibri" panose="020F0502020204030204" pitchFamily="34" charset="0"/>
                <a:cs typeface="Calibri" panose="020F0502020204030204" pitchFamily="34" charset="0"/>
              </a:rPr>
              <a:t>Appendix 4A Reversing Entries</a:t>
            </a:r>
            <a:endParaRPr lang="en-IN" dirty="0"/>
          </a:p>
        </p:txBody>
      </p:sp>
      <p:sp>
        <p:nvSpPr>
          <p:cNvPr id="3" name="Content Placeholder 2"/>
          <p:cNvSpPr>
            <a:spLocks noGrp="1"/>
          </p:cNvSpPr>
          <p:nvPr>
            <p:ph sz="quarter" idx="16"/>
          </p:nvPr>
        </p:nvSpPr>
        <p:spPr>
          <a:xfrm>
            <a:off x="304800" y="1600200"/>
            <a:ext cx="8534400" cy="4495799"/>
          </a:xfrm>
        </p:spPr>
        <p:txBody>
          <a:bodyPr/>
          <a:lstStyle/>
          <a:p>
            <a:pPr marL="291600" indent="-291600">
              <a:spcBef>
                <a:spcPts val="500"/>
              </a:spcBef>
              <a:buClr>
                <a:schemeClr val="accent2"/>
              </a:buClr>
              <a:buFont typeface="Arial" panose="020B0604020202020204" pitchFamily="34" charset="0"/>
              <a:buChar char="•"/>
            </a:pPr>
            <a:r>
              <a:rPr lang="en-US" altLang="en-US" sz="2600" dirty="0"/>
              <a:t>It is often helpful to reverse some adjusting entries before recording regular transactions of the next period</a:t>
            </a:r>
          </a:p>
          <a:p>
            <a:pPr marL="291600" indent="-291600">
              <a:spcBef>
                <a:spcPts val="500"/>
              </a:spcBef>
              <a:buClr>
                <a:schemeClr val="accent2"/>
              </a:buClr>
              <a:buFont typeface="Arial" panose="020B0604020202020204" pitchFamily="34" charset="0"/>
              <a:buChar char="•"/>
            </a:pPr>
            <a:r>
              <a:rPr lang="en-US" altLang="en-US" sz="2600" dirty="0"/>
              <a:t>Companies make a reversing entry at </a:t>
            </a:r>
            <a:r>
              <a:rPr lang="en-US" altLang="en-US" sz="2600" b="1" dirty="0"/>
              <a:t>beginning</a:t>
            </a:r>
            <a:r>
              <a:rPr lang="en-US" altLang="en-US" sz="2600" dirty="0"/>
              <a:t> of next accounting period</a:t>
            </a:r>
          </a:p>
          <a:p>
            <a:pPr marL="291600" indent="-291600">
              <a:spcBef>
                <a:spcPts val="500"/>
              </a:spcBef>
              <a:buClr>
                <a:schemeClr val="accent2"/>
              </a:buClr>
              <a:buFont typeface="Arial" panose="020B0604020202020204" pitchFamily="34" charset="0"/>
              <a:buChar char="•"/>
            </a:pPr>
            <a:r>
              <a:rPr lang="en-US" altLang="en-US" sz="2600" dirty="0"/>
              <a:t>Each reversing entry is the </a:t>
            </a:r>
            <a:r>
              <a:rPr lang="en-US" altLang="en-US" sz="2600" b="1" dirty="0"/>
              <a:t>exact opposite </a:t>
            </a:r>
            <a:r>
              <a:rPr lang="en-US" altLang="en-US" sz="2600" dirty="0"/>
              <a:t>of adjusting entry made in previous period</a:t>
            </a:r>
          </a:p>
          <a:p>
            <a:pPr marL="291600" indent="-291600">
              <a:spcBef>
                <a:spcPts val="500"/>
              </a:spcBef>
              <a:buClr>
                <a:schemeClr val="accent2"/>
              </a:buClr>
              <a:buFont typeface="Arial" panose="020B0604020202020204" pitchFamily="34" charset="0"/>
              <a:buChar char="•"/>
            </a:pPr>
            <a:r>
              <a:rPr lang="en-US" altLang="en-US" sz="2600" dirty="0"/>
              <a:t>Use of reversing entries </a:t>
            </a:r>
            <a:r>
              <a:rPr lang="en-US" altLang="en-US" sz="2600" b="1" dirty="0"/>
              <a:t>does not change </a:t>
            </a:r>
            <a:r>
              <a:rPr lang="en-US" altLang="en-US" sz="2600" dirty="0"/>
              <a:t>amounts reported in the financial statements</a:t>
            </a:r>
          </a:p>
          <a:p>
            <a:pPr marL="291600" indent="-291600">
              <a:spcBef>
                <a:spcPts val="500"/>
              </a:spcBef>
              <a:buClr>
                <a:schemeClr val="accent2"/>
              </a:buClr>
              <a:buFont typeface="Arial" panose="020B0604020202020204" pitchFamily="34" charset="0"/>
              <a:buChar char="•"/>
            </a:pPr>
            <a:r>
              <a:rPr lang="en-US" altLang="en-US" sz="2600" dirty="0"/>
              <a:t>Reversing entries are optional; purpose of reversing entries is to simplify the recording of a subsequent transaction</a:t>
            </a:r>
          </a:p>
        </p:txBody>
      </p:sp>
      <p:sp>
        <p:nvSpPr>
          <p:cNvPr id="4" name="Slide Number Placeholder 3"/>
          <p:cNvSpPr>
            <a:spLocks noGrp="1"/>
          </p:cNvSpPr>
          <p:nvPr>
            <p:ph type="sldNum" sz="quarter" idx="10"/>
          </p:nvPr>
        </p:nvSpPr>
        <p:spPr/>
        <p:txBody>
          <a:bodyPr/>
          <a:lstStyle/>
          <a:p>
            <a:fld id="{67B19427-F580-D146-B60E-4CADEE75497F}" type="slidenum">
              <a:rPr lang="en-US" smtClean="0"/>
              <a:pPr/>
              <a:t>67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7907673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25474"/>
          </a:xfrm>
        </p:spPr>
        <p:txBody>
          <a:bodyPr>
            <a:noAutofit/>
          </a:bodyPr>
          <a:lstStyle/>
          <a:p>
            <a:r>
              <a:rPr lang="en-US" b="1" dirty="0">
                <a:latin typeface="Calibri" panose="020F0502020204030204" pitchFamily="34" charset="0"/>
                <a:cs typeface="Calibri" panose="020F0502020204030204" pitchFamily="34" charset="0"/>
              </a:rPr>
              <a:t>Reversing Entries Example </a:t>
            </a:r>
            <a:r>
              <a:rPr lang="en-US" sz="2400" dirty="0">
                <a:latin typeface="Calibri" panose="020F0502020204030204" pitchFamily="34" charset="0"/>
                <a:cs typeface="Calibri" panose="020F0502020204030204" pitchFamily="34" charset="0"/>
              </a:rPr>
              <a:t>(1 of 3)</a:t>
            </a:r>
            <a:endParaRPr lang="en-IN" sz="2400" dirty="0"/>
          </a:p>
        </p:txBody>
      </p:sp>
      <p:sp>
        <p:nvSpPr>
          <p:cNvPr id="3" name="Content Placeholder 2"/>
          <p:cNvSpPr>
            <a:spLocks noGrp="1"/>
          </p:cNvSpPr>
          <p:nvPr>
            <p:ph sz="quarter" idx="16"/>
          </p:nvPr>
        </p:nvSpPr>
        <p:spPr>
          <a:xfrm>
            <a:off x="304800" y="1600199"/>
            <a:ext cx="8534400" cy="4671647"/>
          </a:xfrm>
        </p:spPr>
        <p:txBody>
          <a:bodyPr/>
          <a:lstStyle/>
          <a:p>
            <a:r>
              <a:rPr lang="en-US" sz="2600" dirty="0"/>
              <a:t>We use the salaries expense transactions for Pioneer Advertising as illustrated in Chapters 2, 3, and 4. </a:t>
            </a:r>
          </a:p>
          <a:p>
            <a:pPr marL="403200" indent="-403200">
              <a:buClr>
                <a:schemeClr val="accent2"/>
              </a:buClr>
              <a:buFont typeface="+mj-lt"/>
              <a:buAutoNum type="arabicPeriod"/>
            </a:pPr>
            <a:r>
              <a:rPr lang="en-US" sz="2600" dirty="0"/>
              <a:t>October 26 (initial salary entry): Pioneer pays $4,000 of salaries and wages earned between October 15 and October 26.</a:t>
            </a:r>
          </a:p>
          <a:p>
            <a:pPr marL="403200" indent="-403200">
              <a:buClr>
                <a:schemeClr val="accent2"/>
              </a:buClr>
              <a:buFont typeface="+mj-lt"/>
              <a:buAutoNum type="arabicPeriod"/>
            </a:pPr>
            <a:r>
              <a:rPr lang="en-US" sz="2600" dirty="0"/>
              <a:t>October 31 (adjusting entry): Salaries and wages earned between October 29 and October 31 are $1,200. The company will pay these in the November 9 payroll.</a:t>
            </a:r>
          </a:p>
          <a:p>
            <a:pPr marL="403200" indent="-403200">
              <a:buClr>
                <a:schemeClr val="accent2"/>
              </a:buClr>
              <a:buFont typeface="+mj-lt"/>
              <a:buAutoNum type="arabicPeriod"/>
            </a:pPr>
            <a:r>
              <a:rPr lang="en-US" sz="2600" dirty="0"/>
              <a:t>November 9 (subsequent salary entry): Salaries and wages paid are $4,000. Of this amount, $1,200 applied to accrued salaries and wages payable and $2,800 was earned between November 1 and November 9.</a:t>
            </a:r>
          </a:p>
        </p:txBody>
      </p:sp>
      <p:sp>
        <p:nvSpPr>
          <p:cNvPr id="4" name="Slide Number Placeholder 3"/>
          <p:cNvSpPr>
            <a:spLocks noGrp="1"/>
          </p:cNvSpPr>
          <p:nvPr>
            <p:ph type="sldNum" sz="quarter" idx="10"/>
          </p:nvPr>
        </p:nvSpPr>
        <p:spPr/>
        <p:txBody>
          <a:bodyPr/>
          <a:lstStyle/>
          <a:p>
            <a:fld id="{67B19427-F580-D146-B60E-4CADEE75497F}" type="slidenum">
              <a:rPr lang="en-US" smtClean="0"/>
              <a:pPr/>
              <a:t>68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1587299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latin typeface="Calibri" panose="020F0502020204030204" pitchFamily="34" charset="0"/>
                <a:cs typeface="Calibri" panose="020F0502020204030204" pitchFamily="34" charset="0"/>
              </a:rPr>
              <a:t>Reversing Entries Example </a:t>
            </a:r>
            <a:r>
              <a:rPr lang="en-US" sz="2400" dirty="0">
                <a:latin typeface="Calibri" panose="020F0502020204030204" pitchFamily="34" charset="0"/>
                <a:cs typeface="Calibri" panose="020F0502020204030204" pitchFamily="34" charset="0"/>
              </a:rPr>
              <a:t>(2 of 3)</a:t>
            </a:r>
            <a:endParaRPr lang="en-IN" dirty="0"/>
          </a:p>
        </p:txBody>
      </p:sp>
      <p:pic>
        <p:nvPicPr>
          <p:cNvPr id="9" name="Content Placeholder 8" descr="&quot;An illustration displays reversing entries with two sections, the first without reversing entries as covered in the chapter, and the second with reversing entries as covered in the appendix. &#10;The without reversing entries section on the left side has the following transactions, initial salary entry; adjusting entry; closing entry; reversing entry; and subsequent salary entry. The initial salary entry has the following for October 26: salaries and wages expenses with a debit of 4,000 and cash with credit of 4,000. The adjusting entry has the following  for October 31, salaries and wages expense with 1,200 as a debit, and salaries and wages payable with 1,200 as a credit. The closing entry has the following for October 31, the income summary has 5,200 as a debit; and salaries wages expense has 5,200 as a credit. The reversing entry section indicates that no reversing entry is made on November 1. The subsequent salary entry has the following at November 9, salaries and wages payable with 1,200 as a debit; salaries and wages expense with 2,800 as a debit; and cash of 4,000 as a credit. The transactions with reversing entries on the right side has the following transctions: initial salary entry; adjusting entry; closing entry; reversing entry; and subsequent salary entry. The initial salary entry, adjusting entry, and closing entry has the same entry journal entry as those without reversing entries. The reversing entry on November 1 has salaries and wages payable with 1,200 as a debit; and salaries and wages expense with 1,200 as a credit. The subsequent salary entry on November 9, has salaries and wages expense with 4,000 as a debit; and cash with 4,000 as a credit.&quot;"/>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631313" y="1777291"/>
            <a:ext cx="7881375" cy="4242509"/>
          </a:xfrm>
        </p:spPr>
      </p:pic>
      <p:sp>
        <p:nvSpPr>
          <p:cNvPr id="4" name="Slide Number Placeholder 3"/>
          <p:cNvSpPr>
            <a:spLocks noGrp="1"/>
          </p:cNvSpPr>
          <p:nvPr>
            <p:ph type="sldNum" sz="quarter" idx="10"/>
          </p:nvPr>
        </p:nvSpPr>
        <p:spPr/>
        <p:txBody>
          <a:bodyPr/>
          <a:lstStyle/>
          <a:p>
            <a:fld id="{67B19427-F580-D146-B60E-4CADEE75497F}" type="slidenum">
              <a:rPr lang="en-US" smtClean="0"/>
              <a:pPr/>
              <a:t>69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19442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sz="3200" b="1" dirty="0">
                <a:latin typeface="Calibri" panose="020F0502020204030204" pitchFamily="34" charset="0"/>
                <a:ea typeface="Source Sans Pro" charset="0"/>
                <a:cs typeface="Calibri" panose="020F0502020204030204" pitchFamily="34" charset="0"/>
              </a:rPr>
              <a:t>Step 2 Enter Adjustments in Adjustment Columns</a:t>
            </a:r>
            <a:endParaRPr lang="en-IN" sz="3200" dirty="0"/>
          </a:p>
        </p:txBody>
      </p:sp>
      <p:pic>
        <p:nvPicPr>
          <p:cNvPr id="8" name="Content Placeholder 7" descr="An illustration displays the second step in preparing the worksheet,  the adjustments section. The illustration carries forward the three line heading and the column headings from the previous slide. The instructions indicate three steps: enter adjustment amounts, total adjustments columns, and check for equality. The supplies account has 1,500 as an adjustment credit displayed as adjustment a, for supplies used. The prepaid insurance account has 50 as an adjustment credit displayed as adjustment b, for insurance expired.  The unearned service revenue has 400 as an adjustment debit displayed as adjustment d, for service revenue recognized. The service revenue has two adjustments, an adjustment credit of 400 displayed as adjustment d, for service revenue recognized, and an adjustment credit of 200 displayed as adjustment e, for service revenue accrued. The salaries and wages expense has an adjustment debit of 1,200 displayed as adjustment g, for salaries accrued. In addition to the accounts and balances listed in the original trial balance, some new accounts have been added to the account titles column to accommodate the adjustments under the account titles column. The supplies expense has an adjustment debit of 1,500, displayed as adjustment a, for supplies used. The insurance expense has an adjustment debit of 50 displayed as adjustment b, for insurance expired. The accumulated depreciation has an adjustment credit of 40 displayed as adjustment c, for depreciation expensed. Accounts receivable has an adjustment debit of 200, displayed as adjustment e, for service revenue accrued. Interest expense has an adjustment debit of 50, displayed as adjustment f, for interest accrued. Interest payable has an adjustment credit 50, displayed as adjustment f, for interest accrued.  Salaries and wages payable has an adjustment credit of 1,200, displayed as adjustment g, for salaries accrued. The totals of the adjustment debits and credits are 3,440."/>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228600" y="1447800"/>
            <a:ext cx="8686799" cy="4798162"/>
          </a:xfrm>
        </p:spPr>
      </p:pic>
      <p:sp>
        <p:nvSpPr>
          <p:cNvPr id="4" name="Slide Number Placeholder 3"/>
          <p:cNvSpPr>
            <a:spLocks noGrp="1"/>
          </p:cNvSpPr>
          <p:nvPr>
            <p:ph type="sldNum" sz="quarter" idx="10"/>
          </p:nvPr>
        </p:nvSpPr>
        <p:spPr/>
        <p:txBody>
          <a:bodyPr/>
          <a:lstStyle/>
          <a:p>
            <a:fld id="{67B19427-F580-D146-B60E-4CADEE75497F}" type="slidenum">
              <a:rPr lang="en-US" smtClean="0"/>
              <a:pPr/>
              <a:t>7</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2945287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latin typeface="Calibri" panose="020F0502020204030204" pitchFamily="34" charset="0"/>
                <a:cs typeface="Calibri" panose="020F0502020204030204" pitchFamily="34" charset="0"/>
              </a:rPr>
              <a:t>Reversing Entries Example </a:t>
            </a:r>
            <a:r>
              <a:rPr lang="en-US" sz="2400" dirty="0">
                <a:latin typeface="Calibri" panose="020F0502020204030204" pitchFamily="34" charset="0"/>
                <a:cs typeface="Calibri" panose="020F0502020204030204" pitchFamily="34" charset="0"/>
              </a:rPr>
              <a:t>(3 of 3)</a:t>
            </a:r>
            <a:endParaRPr lang="en-IN" dirty="0"/>
          </a:p>
        </p:txBody>
      </p:sp>
      <p:pic>
        <p:nvPicPr>
          <p:cNvPr id="8" name="Content Placeholder 7" descr="&quot;An illustration displays the posting of reversing entries. The salaries and wages expense t-account has three debits, the first for 4,000 for amounts paid on October 26, the second for 1,200 as the adjusting entry on October 31, and the third is for the payment of the salaries on November 9. It also has a credit of 5,200  on October 31 for the closing entry, and a reversing entry  posted on November 1 to reverse the adjusting entry with a credit for 1,200. &#10;The salaries and wages payable account has a credit of 1,200 on October 31 for the adjusting entry. It also has a debit of 1,200 on November 1 to reverse the previous month's accrual, displayed in red font. The salaries and wages payable account has a credit of 1,200 on October.&quot;"/>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1271581" y="1886694"/>
            <a:ext cx="6600839" cy="3697949"/>
          </a:xfrm>
        </p:spPr>
      </p:pic>
      <p:sp>
        <p:nvSpPr>
          <p:cNvPr id="4" name="Slide Number Placeholder 3"/>
          <p:cNvSpPr>
            <a:spLocks noGrp="1"/>
          </p:cNvSpPr>
          <p:nvPr>
            <p:ph type="sldNum" sz="quarter" idx="10"/>
          </p:nvPr>
        </p:nvSpPr>
        <p:spPr/>
        <p:txBody>
          <a:bodyPr/>
          <a:lstStyle/>
          <a:p>
            <a:fld id="{67B19427-F580-D146-B60E-4CADEE75497F}" type="slidenum">
              <a:rPr lang="en-US" smtClean="0"/>
              <a:pPr/>
              <a:t>70</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2377506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(1 of 4)</a:t>
            </a:r>
            <a:endParaRPr lang="en-IN" sz="2400" dirty="0"/>
          </a:p>
        </p:txBody>
      </p:sp>
      <p:sp>
        <p:nvSpPr>
          <p:cNvPr id="3" name="Content Placeholder 2"/>
          <p:cNvSpPr>
            <a:spLocks noGrp="1"/>
          </p:cNvSpPr>
          <p:nvPr>
            <p:ph sz="quarter" idx="16"/>
          </p:nvPr>
        </p:nvSpPr>
        <p:spPr>
          <a:xfrm>
            <a:off x="304800" y="1752600"/>
            <a:ext cx="8534400" cy="4425462"/>
          </a:xfrm>
        </p:spPr>
        <p:txBody>
          <a:bodyPr/>
          <a:lstStyle/>
          <a:p>
            <a:r>
              <a:rPr lang="en-US" b="1" dirty="0">
                <a:solidFill>
                  <a:schemeClr val="accent1"/>
                </a:solidFill>
                <a:latin typeface="Calibri" panose="020F0502020204030204" pitchFamily="34" charset="0"/>
                <a:ea typeface="Source Sans Pro" charset="0"/>
                <a:cs typeface="Calibri" panose="020F0502020204030204" pitchFamily="34" charset="0"/>
              </a:rPr>
              <a:t>Key Points</a:t>
            </a:r>
          </a:p>
          <a:p>
            <a:r>
              <a:rPr lang="en-US" b="1" dirty="0">
                <a:solidFill>
                  <a:schemeClr val="accent2"/>
                </a:solidFill>
                <a:latin typeface="Calibri" panose="020F0502020204030204" pitchFamily="34" charset="0"/>
                <a:cs typeface="Calibri" panose="020F0502020204030204" pitchFamily="34" charset="0"/>
              </a:rPr>
              <a:t>Similarities</a:t>
            </a:r>
            <a:endParaRPr lang="en-US" dirty="0">
              <a:solidFill>
                <a:schemeClr val="accent2"/>
              </a:solidFill>
            </a:endParaRPr>
          </a:p>
          <a:p>
            <a:pPr marL="291600" indent="-291600">
              <a:buClr>
                <a:schemeClr val="accent2"/>
              </a:buClr>
              <a:buFont typeface="Arial" panose="020B0604020202020204" pitchFamily="34" charset="0"/>
              <a:buChar char="•"/>
            </a:pPr>
            <a:r>
              <a:rPr lang="en-US" dirty="0"/>
              <a:t>The procedures of the closing process are applicable to all companies, whether they are using I</a:t>
            </a:r>
            <a:r>
              <a:rPr lang="en-US" sz="100" dirty="0"/>
              <a:t> </a:t>
            </a:r>
            <a:r>
              <a:rPr lang="en-US" dirty="0"/>
              <a:t>F</a:t>
            </a:r>
            <a:r>
              <a:rPr lang="en-US" sz="100" dirty="0"/>
              <a:t> </a:t>
            </a:r>
            <a:r>
              <a:rPr lang="en-US" dirty="0"/>
              <a:t>R</a:t>
            </a:r>
            <a:r>
              <a:rPr lang="en-US" sz="100" dirty="0"/>
              <a:t> </a:t>
            </a:r>
            <a:r>
              <a:rPr lang="en-US" dirty="0"/>
              <a:t>S or G</a:t>
            </a:r>
            <a:r>
              <a:rPr lang="en-US" sz="100" dirty="0"/>
              <a:t> </a:t>
            </a:r>
            <a:r>
              <a:rPr lang="en-US" dirty="0"/>
              <a:t>A</a:t>
            </a:r>
            <a:r>
              <a:rPr lang="en-US" sz="100" dirty="0"/>
              <a:t> </a:t>
            </a:r>
            <a:r>
              <a:rPr lang="en-US" dirty="0"/>
              <a:t>A</a:t>
            </a:r>
            <a:r>
              <a:rPr lang="en-US" sz="100" dirty="0"/>
              <a:t> </a:t>
            </a:r>
            <a:r>
              <a:rPr lang="en-US" dirty="0"/>
              <a:t>P.</a:t>
            </a:r>
          </a:p>
          <a:p>
            <a:pPr marL="291600" indent="-291600">
              <a:buClr>
                <a:schemeClr val="accent2"/>
              </a:buClr>
              <a:buFont typeface="Arial" panose="020B0604020202020204" pitchFamily="34" charset="0"/>
              <a:buChar char="•"/>
            </a:pPr>
            <a:r>
              <a:rPr lang="en-US" dirty="0"/>
              <a:t>I</a:t>
            </a:r>
            <a:r>
              <a:rPr lang="en-US" sz="100" dirty="0"/>
              <a:t> </a:t>
            </a:r>
            <a:r>
              <a:rPr lang="en-US" dirty="0"/>
              <a:t>F</a:t>
            </a:r>
            <a:r>
              <a:rPr lang="en-US" sz="100" dirty="0"/>
              <a:t> </a:t>
            </a:r>
            <a:r>
              <a:rPr lang="en-US" dirty="0"/>
              <a:t>R</a:t>
            </a:r>
            <a:r>
              <a:rPr lang="en-US" sz="100" dirty="0"/>
              <a:t> </a:t>
            </a:r>
            <a:r>
              <a:rPr lang="en-US" dirty="0"/>
              <a:t>S generally requires a classified statement of financial position similar to the classified balance sheet under G</a:t>
            </a:r>
            <a:r>
              <a:rPr lang="en-US" sz="100" dirty="0"/>
              <a:t> </a:t>
            </a:r>
            <a:r>
              <a:rPr lang="en-US" dirty="0"/>
              <a:t>A</a:t>
            </a:r>
            <a:r>
              <a:rPr lang="en-US" sz="100" dirty="0"/>
              <a:t> </a:t>
            </a:r>
            <a:r>
              <a:rPr lang="en-US" dirty="0"/>
              <a:t>A</a:t>
            </a:r>
            <a:r>
              <a:rPr lang="en-US" sz="100" dirty="0"/>
              <a:t> </a:t>
            </a:r>
            <a:r>
              <a:rPr lang="en-US" dirty="0"/>
              <a:t>P.</a:t>
            </a:r>
          </a:p>
          <a:p>
            <a:pPr marL="291600" indent="-291600">
              <a:buClr>
                <a:schemeClr val="accent2"/>
              </a:buClr>
              <a:buFont typeface="Arial" panose="020B0604020202020204" pitchFamily="34" charset="0"/>
              <a:buChar char="•"/>
            </a:pPr>
            <a:r>
              <a:rPr lang="en-US" dirty="0"/>
              <a:t>I</a:t>
            </a:r>
            <a:r>
              <a:rPr lang="en-US" sz="100" dirty="0"/>
              <a:t> </a:t>
            </a:r>
            <a:r>
              <a:rPr lang="en-US" dirty="0"/>
              <a:t>F</a:t>
            </a:r>
            <a:r>
              <a:rPr lang="en-US" sz="100" dirty="0"/>
              <a:t> </a:t>
            </a:r>
            <a:r>
              <a:rPr lang="en-US" dirty="0"/>
              <a:t>R</a:t>
            </a:r>
            <a:r>
              <a:rPr lang="en-US" sz="100" dirty="0"/>
              <a:t> </a:t>
            </a:r>
            <a:r>
              <a:rPr lang="en-US" dirty="0"/>
              <a:t>S follows the same guidelines as G</a:t>
            </a:r>
            <a:r>
              <a:rPr lang="en-US" sz="100" dirty="0"/>
              <a:t> </a:t>
            </a:r>
            <a:r>
              <a:rPr lang="en-US" dirty="0"/>
              <a:t>A</a:t>
            </a:r>
            <a:r>
              <a:rPr lang="en-US" sz="100" dirty="0"/>
              <a:t> </a:t>
            </a:r>
            <a:r>
              <a:rPr lang="en-US" dirty="0"/>
              <a:t>A</a:t>
            </a:r>
            <a:r>
              <a:rPr lang="en-US" sz="100" dirty="0"/>
              <a:t> </a:t>
            </a:r>
            <a:r>
              <a:rPr lang="en-US" dirty="0"/>
              <a:t>P for distinguishing between current and non-current assets and liabilities.</a:t>
            </a:r>
          </a:p>
        </p:txBody>
      </p:sp>
      <p:sp>
        <p:nvSpPr>
          <p:cNvPr id="4" name="Slide Number Placeholder 3"/>
          <p:cNvSpPr>
            <a:spLocks noGrp="1"/>
          </p:cNvSpPr>
          <p:nvPr>
            <p:ph type="sldNum" sz="quarter" idx="10"/>
          </p:nvPr>
        </p:nvSpPr>
        <p:spPr/>
        <p:txBody>
          <a:bodyPr/>
          <a:lstStyle/>
          <a:p>
            <a:fld id="{67B19427-F580-D146-B60E-4CADEE75497F}" type="slidenum">
              <a:rPr lang="en-US" smtClean="0"/>
              <a:pPr/>
              <a:t>71</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642418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(2 of 4)</a:t>
            </a:r>
            <a:endParaRPr lang="en-IN" dirty="0">
              <a:latin typeface="Calibri" panose="020F0502020204030204" pitchFamily="34" charset="0"/>
            </a:endParaRPr>
          </a:p>
        </p:txBody>
      </p:sp>
      <p:sp>
        <p:nvSpPr>
          <p:cNvPr id="3" name="Content Placeholder 2"/>
          <p:cNvSpPr>
            <a:spLocks noGrp="1"/>
          </p:cNvSpPr>
          <p:nvPr>
            <p:ph sz="quarter" idx="16"/>
          </p:nvPr>
        </p:nvSpPr>
        <p:spPr>
          <a:xfrm>
            <a:off x="304800" y="1618650"/>
            <a:ext cx="8534400" cy="4603750"/>
          </a:xfrm>
        </p:spPr>
        <p:txBody>
          <a:bodyPr/>
          <a:lstStyle/>
          <a:p>
            <a:r>
              <a:rPr lang="en-US" sz="2200" b="1" dirty="0">
                <a:solidFill>
                  <a:schemeClr val="accent1"/>
                </a:solidFill>
                <a:latin typeface="Calibri" panose="020F0502020204030204" pitchFamily="34" charset="0"/>
                <a:ea typeface="Source Sans Pro" charset="0"/>
                <a:cs typeface="Calibri" panose="020F0502020204030204" pitchFamily="34" charset="0"/>
              </a:rPr>
              <a:t>Key Points</a:t>
            </a:r>
          </a:p>
          <a:p>
            <a:r>
              <a:rPr lang="en-US" sz="2200" b="1" dirty="0">
                <a:solidFill>
                  <a:schemeClr val="accent2"/>
                </a:solidFill>
                <a:latin typeface="Calibri" panose="020F0502020204030204" pitchFamily="34" charset="0"/>
                <a:cs typeface="Calibri" panose="020F0502020204030204" pitchFamily="34" charset="0"/>
              </a:rPr>
              <a:t>Differences</a:t>
            </a:r>
          </a:p>
          <a:p>
            <a:pPr marL="291600" indent="-291600">
              <a:buClr>
                <a:schemeClr val="accent2"/>
              </a:buClr>
              <a:buFont typeface="Arial" panose="020B0604020202020204" pitchFamily="34" charset="0"/>
              <a:buChar char="•"/>
            </a:pPr>
            <a:r>
              <a:rPr lang="en-US" sz="2200" dirty="0">
                <a:latin typeface="Calibri" panose="020F0502020204030204" pitchFamily="34" charset="0"/>
              </a:rPr>
              <a:t>IFRS recommends but does not require the use of the title “statement of financial position” rather than balance sheet.</a:t>
            </a:r>
          </a:p>
          <a:p>
            <a:pPr marL="291600" indent="-291600">
              <a:spcAft>
                <a:spcPts val="400"/>
              </a:spcAft>
              <a:buClr>
                <a:schemeClr val="accent2"/>
              </a:buClr>
              <a:buFont typeface="Arial" panose="020B0604020202020204" pitchFamily="34" charset="0"/>
              <a:buChar char="•"/>
            </a:pPr>
            <a:r>
              <a:rPr lang="en-US" sz="2200" dirty="0">
                <a:latin typeface="Calibri" panose="020F0502020204030204" pitchFamily="34" charset="0"/>
              </a:rPr>
              <a:t>The format of statement of financial position information is often presented differently under IFRS. Although no specific format is required, many companies that follow IFRS present statement of financial position information in this order:</a:t>
            </a:r>
          </a:p>
          <a:p>
            <a:pPr marL="622800" lvl="2" indent="-320400">
              <a:spcBef>
                <a:spcPts val="300"/>
              </a:spcBef>
              <a:buClr>
                <a:schemeClr val="accent2"/>
              </a:buClr>
              <a:buSzPct val="80000"/>
              <a:buFont typeface="Courier New" panose="02070309020205020404" pitchFamily="49" charset="0"/>
              <a:buChar char="o"/>
            </a:pPr>
            <a:r>
              <a:rPr lang="en-US" sz="2200" dirty="0">
                <a:latin typeface="Calibri" panose="020F0502020204030204" pitchFamily="34" charset="0"/>
              </a:rPr>
              <a:t>Non-current assets</a:t>
            </a:r>
          </a:p>
          <a:p>
            <a:pPr marL="622800" lvl="2" indent="-320400">
              <a:spcBef>
                <a:spcPts val="300"/>
              </a:spcBef>
              <a:buClr>
                <a:schemeClr val="accent2"/>
              </a:buClr>
              <a:buSzPct val="80000"/>
              <a:buFont typeface="Courier New" panose="02070309020205020404" pitchFamily="49" charset="0"/>
              <a:buChar char="o"/>
            </a:pPr>
            <a:r>
              <a:rPr lang="en-US" sz="2200" dirty="0">
                <a:latin typeface="Calibri" panose="020F0502020204030204" pitchFamily="34" charset="0"/>
              </a:rPr>
              <a:t>Current assets</a:t>
            </a:r>
          </a:p>
          <a:p>
            <a:pPr marL="622800" lvl="2" indent="-320400">
              <a:spcBef>
                <a:spcPts val="300"/>
              </a:spcBef>
              <a:buClr>
                <a:schemeClr val="accent2"/>
              </a:buClr>
              <a:buSzPct val="80000"/>
              <a:buFont typeface="Courier New" panose="02070309020205020404" pitchFamily="49" charset="0"/>
              <a:buChar char="o"/>
            </a:pPr>
            <a:r>
              <a:rPr lang="en-US" sz="2200" dirty="0">
                <a:latin typeface="Calibri" panose="020F0502020204030204" pitchFamily="34" charset="0"/>
              </a:rPr>
              <a:t>Equity</a:t>
            </a:r>
          </a:p>
          <a:p>
            <a:pPr marL="622800" lvl="2" indent="-320400">
              <a:spcBef>
                <a:spcPts val="300"/>
              </a:spcBef>
              <a:buClr>
                <a:schemeClr val="accent2"/>
              </a:buClr>
              <a:buSzPct val="80000"/>
              <a:buFont typeface="Courier New" panose="02070309020205020404" pitchFamily="49" charset="0"/>
              <a:buChar char="o"/>
            </a:pPr>
            <a:r>
              <a:rPr lang="en-US" sz="2200" dirty="0">
                <a:latin typeface="Calibri" panose="020F0502020204030204" pitchFamily="34" charset="0"/>
              </a:rPr>
              <a:t>Non-current liabilities</a:t>
            </a:r>
          </a:p>
          <a:p>
            <a:pPr marL="622800" lvl="2" indent="-320400">
              <a:spcBef>
                <a:spcPts val="300"/>
              </a:spcBef>
              <a:buClr>
                <a:schemeClr val="accent2"/>
              </a:buClr>
              <a:buSzPct val="80000"/>
              <a:buFont typeface="Courier New" panose="02070309020205020404" pitchFamily="49" charset="0"/>
              <a:buChar char="o"/>
            </a:pPr>
            <a:r>
              <a:rPr lang="en-US" sz="2200" dirty="0">
                <a:latin typeface="Calibri" panose="020F0502020204030204" pitchFamily="34" charset="0"/>
              </a:rPr>
              <a:t>Current liabilities</a:t>
            </a:r>
            <a:endParaRPr lang="en-US" altLang="en-US" sz="2200" dirty="0">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67B19427-F580-D146-B60E-4CADEE75497F}" type="slidenum">
              <a:rPr lang="en-US" smtClean="0">
                <a:latin typeface="Calibri" panose="020F0502020204030204" pitchFamily="34" charset="0"/>
              </a:rPr>
              <a:pPr/>
              <a:t>72</a:t>
            </a:fld>
            <a:endParaRPr lang="en-US" dirty="0">
              <a:latin typeface="Calibri" panose="020F0502020204030204" pitchFamily="34" charset="0"/>
            </a:endParaRPr>
          </a:p>
        </p:txBody>
      </p:sp>
      <p:sp>
        <p:nvSpPr>
          <p:cNvPr id="5" name="Footer Placeholder 4"/>
          <p:cNvSpPr>
            <a:spLocks noGrp="1"/>
          </p:cNvSpPr>
          <p:nvPr>
            <p:ph type="ftr" sz="quarter" idx="11"/>
          </p:nvPr>
        </p:nvSpPr>
        <p:spPr/>
        <p:txBody>
          <a:bodyPr/>
          <a:lstStyle/>
          <a:p>
            <a:r>
              <a:rPr lang="en-US">
                <a:latin typeface="Calibri" panose="020F0502020204030204" pitchFamily="34" charset="0"/>
              </a:rPr>
              <a:t>Copyright ©2018 John Wiley &amp; Sons, Inc. </a:t>
            </a:r>
            <a:endParaRPr lang="en-US" dirty="0">
              <a:latin typeface="Calibri" panose="020F0502020204030204" pitchFamily="34" charset="0"/>
            </a:endParaRPr>
          </a:p>
        </p:txBody>
      </p:sp>
    </p:spTree>
    <p:extLst>
      <p:ext uri="{BB962C8B-B14F-4D97-AF65-F5344CB8AC3E}">
        <p14:creationId xmlns:p14="http://schemas.microsoft.com/office/powerpoint/2010/main" val="314302155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09599"/>
          </a:xfrm>
        </p:spPr>
        <p:txBody>
          <a:bodyPr>
            <a:noAutofit/>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(3 of 4)</a:t>
            </a:r>
            <a:endParaRPr lang="en-IN" dirty="0"/>
          </a:p>
        </p:txBody>
      </p:sp>
      <p:sp>
        <p:nvSpPr>
          <p:cNvPr id="3" name="Content Placeholder 2"/>
          <p:cNvSpPr>
            <a:spLocks noGrp="1"/>
          </p:cNvSpPr>
          <p:nvPr>
            <p:ph sz="quarter" idx="16"/>
          </p:nvPr>
        </p:nvSpPr>
        <p:spPr>
          <a:xfrm>
            <a:off x="304800" y="1600199"/>
            <a:ext cx="8686800" cy="4402015"/>
          </a:xfrm>
        </p:spPr>
        <p:txBody>
          <a:bodyPr/>
          <a:lstStyle/>
          <a:p>
            <a:r>
              <a:rPr lang="en-US" sz="2600" b="1" dirty="0">
                <a:solidFill>
                  <a:schemeClr val="accent1"/>
                </a:solidFill>
                <a:latin typeface="Calibri" panose="020F0502020204030204" pitchFamily="34" charset="0"/>
                <a:ea typeface="Source Sans Pro" charset="0"/>
                <a:cs typeface="Calibri" panose="020F0502020204030204" pitchFamily="34" charset="0"/>
              </a:rPr>
              <a:t>Key Points</a:t>
            </a:r>
          </a:p>
          <a:p>
            <a:r>
              <a:rPr lang="en-US" sz="2600" b="1" dirty="0">
                <a:solidFill>
                  <a:schemeClr val="accent2"/>
                </a:solidFill>
                <a:latin typeface="Calibri" panose="020F0502020204030204" pitchFamily="34" charset="0"/>
                <a:cs typeface="Calibri" panose="020F0502020204030204" pitchFamily="34" charset="0"/>
              </a:rPr>
              <a:t>Differences</a:t>
            </a:r>
          </a:p>
          <a:p>
            <a:pPr marL="291600" indent="-291600">
              <a:buClr>
                <a:schemeClr val="accent2"/>
              </a:buClr>
              <a:buFont typeface="Arial" panose="020B0604020202020204" pitchFamily="34" charset="0"/>
              <a:buChar char="•"/>
            </a:pPr>
            <a:r>
              <a:rPr lang="en-US" sz="2400" dirty="0"/>
              <a:t>Under I</a:t>
            </a:r>
            <a:r>
              <a:rPr lang="en-US" sz="100" dirty="0"/>
              <a:t> </a:t>
            </a:r>
            <a:r>
              <a:rPr lang="en-US" sz="2400" dirty="0"/>
              <a:t>F</a:t>
            </a:r>
            <a:r>
              <a:rPr lang="en-US" sz="100" dirty="0"/>
              <a:t> </a:t>
            </a:r>
            <a:r>
              <a:rPr lang="en-US" sz="2400" dirty="0"/>
              <a:t>R</a:t>
            </a:r>
            <a:r>
              <a:rPr lang="en-US" sz="100" dirty="0"/>
              <a:t> </a:t>
            </a:r>
            <a:r>
              <a:rPr lang="en-US" sz="2400" dirty="0"/>
              <a:t>S, current assets are usually listed in the reverse order of liquidity. For example, under G</a:t>
            </a:r>
            <a:r>
              <a:rPr lang="en-US" sz="100" dirty="0"/>
              <a:t> </a:t>
            </a:r>
            <a:r>
              <a:rPr lang="en-US" sz="2400" dirty="0"/>
              <a:t>A</a:t>
            </a:r>
            <a:r>
              <a:rPr lang="en-US" sz="100" dirty="0"/>
              <a:t> </a:t>
            </a:r>
            <a:r>
              <a:rPr lang="en-US" sz="2400" dirty="0"/>
              <a:t>A</a:t>
            </a:r>
            <a:r>
              <a:rPr lang="en-US" sz="100" dirty="0"/>
              <a:t> </a:t>
            </a:r>
            <a:r>
              <a:rPr lang="en-US" sz="2400" dirty="0"/>
              <a:t>P cash is listed first, but under I</a:t>
            </a:r>
            <a:r>
              <a:rPr lang="en-US" sz="100" dirty="0"/>
              <a:t> </a:t>
            </a:r>
            <a:r>
              <a:rPr lang="en-US" sz="2400" dirty="0"/>
              <a:t>F</a:t>
            </a:r>
            <a:r>
              <a:rPr lang="en-US" sz="100" dirty="0"/>
              <a:t> </a:t>
            </a:r>
            <a:r>
              <a:rPr lang="en-US" sz="2400" dirty="0"/>
              <a:t>R</a:t>
            </a:r>
            <a:r>
              <a:rPr lang="en-US" sz="100" dirty="0"/>
              <a:t> </a:t>
            </a:r>
            <a:r>
              <a:rPr lang="en-US" sz="2400" dirty="0"/>
              <a:t>S it is listed last.</a:t>
            </a:r>
          </a:p>
          <a:p>
            <a:pPr marL="291600" indent="-291600">
              <a:buClr>
                <a:schemeClr val="accent2"/>
              </a:buClr>
              <a:buFont typeface="Arial" panose="020B0604020202020204" pitchFamily="34" charset="0"/>
              <a:buChar char="•"/>
            </a:pPr>
            <a:r>
              <a:rPr lang="en-US" sz="2400" dirty="0"/>
              <a:t>I</a:t>
            </a:r>
            <a:r>
              <a:rPr lang="en-US" sz="100" dirty="0"/>
              <a:t> </a:t>
            </a:r>
            <a:r>
              <a:rPr lang="en-US" sz="2400" dirty="0"/>
              <a:t>F</a:t>
            </a:r>
            <a:r>
              <a:rPr lang="en-US" sz="100" dirty="0"/>
              <a:t> </a:t>
            </a:r>
            <a:r>
              <a:rPr lang="en-US" sz="2400" dirty="0"/>
              <a:t>R</a:t>
            </a:r>
            <a:r>
              <a:rPr lang="en-US" sz="100" dirty="0"/>
              <a:t> </a:t>
            </a:r>
            <a:r>
              <a:rPr lang="en-US" sz="2400" dirty="0"/>
              <a:t>S has many differences in terminology from what are shown in your textbook.</a:t>
            </a:r>
          </a:p>
          <a:p>
            <a:pPr marL="291600" indent="-291600">
              <a:buClr>
                <a:schemeClr val="accent2"/>
              </a:buClr>
              <a:buFont typeface="Arial" panose="020B0604020202020204" pitchFamily="34" charset="0"/>
              <a:buChar char="•"/>
            </a:pPr>
            <a:r>
              <a:rPr lang="en-US" sz="2400" dirty="0"/>
              <a:t>Both G</a:t>
            </a:r>
            <a:r>
              <a:rPr lang="en-US" sz="100" dirty="0"/>
              <a:t> </a:t>
            </a:r>
            <a:r>
              <a:rPr lang="en-US" sz="2400" dirty="0"/>
              <a:t>A</a:t>
            </a:r>
            <a:r>
              <a:rPr lang="en-US" sz="100" dirty="0"/>
              <a:t> </a:t>
            </a:r>
            <a:r>
              <a:rPr lang="en-US" sz="2400" dirty="0"/>
              <a:t>A</a:t>
            </a:r>
            <a:r>
              <a:rPr lang="en-US" sz="100" dirty="0"/>
              <a:t> </a:t>
            </a:r>
            <a:r>
              <a:rPr lang="en-US" sz="2400" dirty="0"/>
              <a:t>P and I</a:t>
            </a:r>
            <a:r>
              <a:rPr lang="en-US" sz="100" dirty="0"/>
              <a:t> </a:t>
            </a:r>
            <a:r>
              <a:rPr lang="en-US" sz="2400" dirty="0"/>
              <a:t>F</a:t>
            </a:r>
            <a:r>
              <a:rPr lang="en-US" sz="100" dirty="0"/>
              <a:t> </a:t>
            </a:r>
            <a:r>
              <a:rPr lang="en-US" sz="2400" dirty="0"/>
              <a:t>R</a:t>
            </a:r>
            <a:r>
              <a:rPr lang="en-US" sz="100" dirty="0"/>
              <a:t> </a:t>
            </a:r>
            <a:r>
              <a:rPr lang="en-US" sz="2400" dirty="0"/>
              <a:t>S are increasing the use of fair value to report assets. However, at this point I</a:t>
            </a:r>
            <a:r>
              <a:rPr lang="en-US" sz="100" dirty="0"/>
              <a:t> </a:t>
            </a:r>
            <a:r>
              <a:rPr lang="en-US" sz="2400" dirty="0"/>
              <a:t>F</a:t>
            </a:r>
            <a:r>
              <a:rPr lang="en-US" sz="100" dirty="0"/>
              <a:t> </a:t>
            </a:r>
            <a:r>
              <a:rPr lang="en-US" sz="2400" dirty="0"/>
              <a:t>R</a:t>
            </a:r>
            <a:r>
              <a:rPr lang="en-US" sz="100" dirty="0"/>
              <a:t> </a:t>
            </a:r>
            <a:r>
              <a:rPr lang="en-US" sz="2400" dirty="0"/>
              <a:t>S has adopted it more broadly. As examples, under I</a:t>
            </a:r>
            <a:r>
              <a:rPr lang="en-US" sz="100" dirty="0"/>
              <a:t> </a:t>
            </a:r>
            <a:r>
              <a:rPr lang="en-US" sz="2400" dirty="0"/>
              <a:t>F</a:t>
            </a:r>
            <a:r>
              <a:rPr lang="en-US" sz="100" dirty="0"/>
              <a:t> </a:t>
            </a:r>
            <a:r>
              <a:rPr lang="en-US" sz="2400" dirty="0"/>
              <a:t>R</a:t>
            </a:r>
            <a:r>
              <a:rPr lang="en-US" sz="100" dirty="0"/>
              <a:t> </a:t>
            </a:r>
            <a:r>
              <a:rPr lang="en-US" sz="2400" dirty="0"/>
              <a:t>S, companies can apply fair value to property, plant, and equipment, and in some cases intangible assets.</a:t>
            </a:r>
            <a:endParaRPr lang="en-US" altLang="en-US" sz="2400" dirty="0"/>
          </a:p>
        </p:txBody>
      </p:sp>
      <p:sp>
        <p:nvSpPr>
          <p:cNvPr id="4" name="Slide Number Placeholder 3"/>
          <p:cNvSpPr>
            <a:spLocks noGrp="1"/>
          </p:cNvSpPr>
          <p:nvPr>
            <p:ph type="sldNum" sz="quarter" idx="10"/>
          </p:nvPr>
        </p:nvSpPr>
        <p:spPr/>
        <p:txBody>
          <a:bodyPr/>
          <a:lstStyle/>
          <a:p>
            <a:fld id="{67B19427-F580-D146-B60E-4CADEE75497F}" type="slidenum">
              <a:rPr lang="en-US" smtClean="0"/>
              <a:pPr/>
              <a:t>73</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34128071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685799"/>
          </a:xfrm>
        </p:spPr>
        <p:txBody>
          <a:bodyPr>
            <a:normAutofit/>
          </a:bodyPr>
          <a:lstStyle/>
          <a:p>
            <a:r>
              <a:rPr lang="en-US" b="1" dirty="0">
                <a:latin typeface="Calibri" panose="020F0502020204030204" pitchFamily="34" charset="0"/>
                <a:ea typeface="Source Sans Pro" charset="0"/>
                <a:cs typeface="Calibri" panose="020F0502020204030204" pitchFamily="34" charset="0"/>
              </a:rPr>
              <a:t>A Look at I</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F</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R</a:t>
            </a:r>
            <a:r>
              <a:rPr lang="en-US" sz="100" b="1" dirty="0">
                <a:latin typeface="Calibri" panose="020F0502020204030204" pitchFamily="34" charset="0"/>
                <a:ea typeface="Source Sans Pro" charset="0"/>
                <a:cs typeface="Calibri" panose="020F0502020204030204" pitchFamily="34" charset="0"/>
              </a:rPr>
              <a:t> </a:t>
            </a:r>
            <a:r>
              <a:rPr lang="en-US" b="1" dirty="0">
                <a:latin typeface="Calibri" panose="020F0502020204030204" pitchFamily="34" charset="0"/>
                <a:ea typeface="Source Sans Pro" charset="0"/>
                <a:cs typeface="Calibri" panose="020F0502020204030204" pitchFamily="34" charset="0"/>
              </a:rPr>
              <a:t>S </a:t>
            </a:r>
            <a:r>
              <a:rPr lang="en-US" sz="2400" dirty="0">
                <a:latin typeface="Calibri" panose="020F0502020204030204" pitchFamily="34" charset="0"/>
                <a:ea typeface="Source Sans Pro" charset="0"/>
                <a:cs typeface="Calibri" panose="020F0502020204030204" pitchFamily="34" charset="0"/>
              </a:rPr>
              <a:t>(4 of 4)</a:t>
            </a:r>
            <a:endParaRPr lang="en-IN" dirty="0"/>
          </a:p>
        </p:txBody>
      </p:sp>
      <p:sp>
        <p:nvSpPr>
          <p:cNvPr id="3" name="Content Placeholder 2"/>
          <p:cNvSpPr>
            <a:spLocks noGrp="1"/>
          </p:cNvSpPr>
          <p:nvPr>
            <p:ph sz="quarter" idx="16"/>
          </p:nvPr>
        </p:nvSpPr>
        <p:spPr>
          <a:xfrm>
            <a:off x="304800" y="1752600"/>
            <a:ext cx="8534400" cy="4343400"/>
          </a:xfrm>
        </p:spPr>
        <p:txBody>
          <a:bodyPr/>
          <a:lstStyle/>
          <a:p>
            <a:pPr>
              <a:spcAft>
                <a:spcPts val="300"/>
              </a:spcAft>
            </a:pPr>
            <a:r>
              <a:rPr lang="en-US" sz="2400" b="1" dirty="0">
                <a:solidFill>
                  <a:schemeClr val="accent1"/>
                </a:solidFill>
                <a:latin typeface="Calibri" panose="020F0502020204030204" pitchFamily="34" charset="0"/>
                <a:ea typeface="Source Sans Pro" charset="0"/>
                <a:cs typeface="Calibri" panose="020F0502020204030204" pitchFamily="34" charset="0"/>
              </a:rPr>
              <a:t>Looking to the Future</a:t>
            </a:r>
          </a:p>
          <a:p>
            <a:pPr>
              <a:lnSpc>
                <a:spcPct val="100000"/>
              </a:lnSpc>
            </a:pPr>
            <a:r>
              <a:rPr lang="en-US" sz="2400" dirty="0"/>
              <a:t>The I</a:t>
            </a:r>
            <a:r>
              <a:rPr lang="en-US" sz="100" dirty="0"/>
              <a:t> </a:t>
            </a:r>
            <a:r>
              <a:rPr lang="en-US" sz="2400" dirty="0"/>
              <a:t>A</a:t>
            </a:r>
            <a:r>
              <a:rPr lang="en-US" sz="100" dirty="0"/>
              <a:t> </a:t>
            </a:r>
            <a:r>
              <a:rPr lang="en-US" sz="2400" dirty="0"/>
              <a:t>S</a:t>
            </a:r>
            <a:r>
              <a:rPr lang="en-US" sz="100" dirty="0"/>
              <a:t> </a:t>
            </a:r>
            <a:r>
              <a:rPr lang="en-US" sz="2400" dirty="0"/>
              <a:t>B and the F</a:t>
            </a:r>
            <a:r>
              <a:rPr lang="en-US" sz="100" dirty="0"/>
              <a:t> </a:t>
            </a:r>
            <a:r>
              <a:rPr lang="en-US" sz="2400" dirty="0"/>
              <a:t>A</a:t>
            </a:r>
            <a:r>
              <a:rPr lang="en-US" sz="100" dirty="0"/>
              <a:t> </a:t>
            </a:r>
            <a:r>
              <a:rPr lang="en-US" sz="2400" dirty="0"/>
              <a:t>S</a:t>
            </a:r>
            <a:r>
              <a:rPr lang="en-US" sz="100" dirty="0"/>
              <a:t> </a:t>
            </a:r>
            <a:r>
              <a:rPr lang="en-US" sz="2400" dirty="0"/>
              <a:t>B are working on a project to converge their standards related to financial statement presentation. A key feature of the proposed framework is that each of the statements will be organized in the same format, to separate an entity’s financing activities from its operating and investing activities and, further, to separate financing activities into transactions with owners and creditors. Thus, the same classifications used in the statement of financial position would also be used in the income statement and the statement of cash flows. The project has three phases. You can follow the joint financial presentation project at the F</a:t>
            </a:r>
            <a:r>
              <a:rPr lang="en-US" sz="100" dirty="0"/>
              <a:t> </a:t>
            </a:r>
            <a:r>
              <a:rPr lang="en-US" sz="2400" dirty="0"/>
              <a:t>A</a:t>
            </a:r>
            <a:r>
              <a:rPr lang="en-US" sz="100" dirty="0"/>
              <a:t> </a:t>
            </a:r>
            <a:r>
              <a:rPr lang="en-US" sz="2400" dirty="0"/>
              <a:t>S</a:t>
            </a:r>
            <a:r>
              <a:rPr lang="en-US" sz="100" dirty="0"/>
              <a:t> </a:t>
            </a:r>
            <a:r>
              <a:rPr lang="en-US" sz="2400" dirty="0"/>
              <a:t>B website.</a:t>
            </a:r>
          </a:p>
        </p:txBody>
      </p:sp>
      <p:sp>
        <p:nvSpPr>
          <p:cNvPr id="4" name="Slide Number Placeholder 3"/>
          <p:cNvSpPr>
            <a:spLocks noGrp="1"/>
          </p:cNvSpPr>
          <p:nvPr>
            <p:ph type="sldNum" sz="quarter" idx="10"/>
          </p:nvPr>
        </p:nvSpPr>
        <p:spPr/>
        <p:txBody>
          <a:bodyPr/>
          <a:lstStyle/>
          <a:p>
            <a:fld id="{67B19427-F580-D146-B60E-4CADEE75497F}" type="slidenum">
              <a:rPr lang="en-US" smtClean="0"/>
              <a:pPr/>
              <a:t>74</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29680051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761999"/>
          </a:xfrm>
        </p:spPr>
        <p:txBody>
          <a:bodyPr/>
          <a:lstStyle/>
          <a:p>
            <a:r>
              <a:rPr lang="en-US" b="1" dirty="0"/>
              <a:t>Copyright</a:t>
            </a:r>
          </a:p>
        </p:txBody>
      </p:sp>
      <p:sp>
        <p:nvSpPr>
          <p:cNvPr id="3" name="Content Placeholder 2"/>
          <p:cNvSpPr>
            <a:spLocks noGrp="1"/>
          </p:cNvSpPr>
          <p:nvPr>
            <p:ph sz="quarter" idx="16"/>
          </p:nvPr>
        </p:nvSpPr>
        <p:spPr>
          <a:xfrm>
            <a:off x="304800" y="1752600"/>
            <a:ext cx="8534400" cy="3657600"/>
          </a:xfrm>
        </p:spPr>
        <p:txBody>
          <a:bodyPr/>
          <a:lstStyle/>
          <a:p>
            <a:r>
              <a:rPr lang="en-US" sz="2400" b="1" dirty="0"/>
              <a:t>Copyright © 2018 John Wiley &amp; Sons, Inc.</a:t>
            </a:r>
          </a:p>
          <a:p>
            <a:pPr>
              <a:lnSpc>
                <a:spcPct val="150000"/>
              </a:lnSpc>
            </a:pPr>
            <a:r>
              <a:rPr lang="en-US" sz="1800" dirty="0"/>
              <a:t>All rights reserved. Reproduction or translation of this work beyond that permitted in Section 117 of the 1976 United States Act without the express written permission of the copyright owner is unlawful. Request for further information should be addressed to the Permissions Department, John Wiley &amp; Sons, Inc. The purchaser may make back-up copies for his/her own use only and not for distribution or resale. The Publisher assumes no responsibility for errors, omissions, or damages, caused by the use of these programs or from the use of the information contained herein.</a:t>
            </a:r>
          </a:p>
        </p:txBody>
      </p:sp>
      <p:sp>
        <p:nvSpPr>
          <p:cNvPr id="4" name="Slide Number Placeholder 3"/>
          <p:cNvSpPr>
            <a:spLocks noGrp="1"/>
          </p:cNvSpPr>
          <p:nvPr>
            <p:ph type="sldNum" sz="quarter" idx="10"/>
          </p:nvPr>
        </p:nvSpPr>
        <p:spPr/>
        <p:txBody>
          <a:bodyPr/>
          <a:lstStyle/>
          <a:p>
            <a:fld id="{67B19427-F580-D146-B60E-4CADEE75497F}" type="slidenum">
              <a:rPr lang="en-US" smtClean="0"/>
              <a:pPr/>
              <a:t>75</a:t>
            </a:fld>
            <a:endParaRPr lang="en-US" dirty="0"/>
          </a:p>
        </p:txBody>
      </p:sp>
      <p:sp>
        <p:nvSpPr>
          <p:cNvPr id="5" name="Footer Placeholder 4"/>
          <p:cNvSpPr>
            <a:spLocks noGrp="1"/>
          </p:cNvSpPr>
          <p:nvPr>
            <p:ph type="ftr" sz="quarter" idx="11"/>
          </p:nvPr>
        </p:nvSpPr>
        <p:spPr/>
        <p:txBody>
          <a:bodyPr/>
          <a:lstStyle/>
          <a:p>
            <a:r>
              <a:rPr lang="en-US" dirty="0"/>
              <a:t>Copyright ©2018 John Wiley &amp; Sons, Inc. </a:t>
            </a:r>
          </a:p>
        </p:txBody>
      </p:sp>
    </p:spTree>
    <p:extLst>
      <p:ext uri="{BB962C8B-B14F-4D97-AF65-F5344CB8AC3E}">
        <p14:creationId xmlns:p14="http://schemas.microsoft.com/office/powerpoint/2010/main" val="33643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534400" cy="1066799"/>
          </a:xfrm>
        </p:spPr>
        <p:txBody>
          <a:bodyPr>
            <a:noAutofit/>
          </a:bodyPr>
          <a:lstStyle/>
          <a:p>
            <a:r>
              <a:rPr lang="en-US" b="1" dirty="0">
                <a:latin typeface="Calibri" panose="020F0502020204030204" pitchFamily="34" charset="0"/>
                <a:ea typeface="Source Sans Pro" charset="0"/>
                <a:cs typeface="Calibri" panose="020F0502020204030204" pitchFamily="34" charset="0"/>
              </a:rPr>
              <a:t>Step 3 </a:t>
            </a:r>
            <a:r>
              <a:rPr lang="en-IN" b="1" dirty="0">
                <a:latin typeface="Calibri" panose="020F0502020204030204" pitchFamily="34" charset="0"/>
                <a:ea typeface="Source Sans Pro" charset="0"/>
                <a:cs typeface="Calibri" panose="020F0502020204030204" pitchFamily="34" charset="0"/>
              </a:rPr>
              <a:t>Enter Adjusted Balances in the Adjusted Trial Balance Columns</a:t>
            </a:r>
            <a:endParaRPr lang="en-IN" dirty="0"/>
          </a:p>
        </p:txBody>
      </p:sp>
      <p:pic>
        <p:nvPicPr>
          <p:cNvPr id="8" name="Content Placeholder 7" descr="An illustration displays the third step in preparing a worksheet, the adjusted trial balance. The worksheet's three line heading, column headings, account names and amounts in the trial balance and adjustments columns have been carried forward from the previous slide. The cash account has debit of 15,200 as an adjusted trial balance debit. Supplies has debit of 1,500 as an adjusted trial balance debit. Prepaid insurance has 550 as an adjusted trial balance debit. Equipment has as an adjusted trial balance debit. Notes payable has 5,000 as an adjusted trial balance debit. Accounts payable has 2,500 as an adjusted trial balance credit. Unearned service revenue has 800 as an adjusted trial balance credit. Owner's capital has 10,000 as an adjusted trial balance credit. Owner's drawings has 500 as an adjusted trial balance debit balance. Service revenue has 10,600 as an adjusted trial balance credit. Salaries and wages expense has an adjusted trial balance debit of 5,200. Rent expense has an adjusted trial balance debit of 900. Supplies expense has an adjusted trial balance debit of 1,500. Insurance expense has an adjusted trial balance debit of 50. Accumulated depreciation has an adjusted trial balance credit of 40. Depreciation expense has an adjusted trial balance credit of 40. Account receivable has an adjusted trial balance debit of 200. Interest expense has an adjusted trial balance debit of 50. Interest payable has an adjusted trial balance credit of 50. Salaries and wages payable has an adjusted trial balance credit of 1,200. The totals of the adjustment trial balance  debit and credit columns equal $30,190. A note indicates: check the equality of adjusted trial balance columns."/>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381000" y="1981200"/>
            <a:ext cx="8458200" cy="4298290"/>
          </a:xfrm>
        </p:spPr>
      </p:pic>
      <p:sp>
        <p:nvSpPr>
          <p:cNvPr id="4" name="Slide Number Placeholder 3"/>
          <p:cNvSpPr>
            <a:spLocks noGrp="1"/>
          </p:cNvSpPr>
          <p:nvPr>
            <p:ph type="sldNum" sz="quarter" idx="10"/>
          </p:nvPr>
        </p:nvSpPr>
        <p:spPr/>
        <p:txBody>
          <a:bodyPr/>
          <a:lstStyle/>
          <a:p>
            <a:fld id="{67B19427-F580-D146-B60E-4CADEE75497F}" type="slidenum">
              <a:rPr lang="en-US" smtClean="0"/>
              <a:pPr/>
              <a:t>8</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1523389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1"/>
            <a:ext cx="8686800" cy="990599"/>
          </a:xfrm>
        </p:spPr>
        <p:txBody>
          <a:bodyPr>
            <a:noAutofit/>
          </a:bodyPr>
          <a:lstStyle/>
          <a:p>
            <a:r>
              <a:rPr lang="en-US" sz="3400" b="1" dirty="0">
                <a:latin typeface="Calibri" panose="020F0502020204030204" pitchFamily="34" charset="0"/>
                <a:ea typeface="Source Sans Pro" charset="0"/>
                <a:cs typeface="Calibri" panose="020F0502020204030204" pitchFamily="34" charset="0"/>
              </a:rPr>
              <a:t>Step 4 </a:t>
            </a:r>
            <a:r>
              <a:rPr lang="en-IN" sz="3400" b="1" dirty="0">
                <a:latin typeface="Calibri" panose="020F0502020204030204" pitchFamily="34" charset="0"/>
                <a:ea typeface="Source Sans Pro" charset="0"/>
                <a:cs typeface="Calibri" panose="020F0502020204030204" pitchFamily="34" charset="0"/>
              </a:rPr>
              <a:t>Extend Adjusted Trial Balance Amounts to Appropriate Financial Statement Columns</a:t>
            </a:r>
            <a:endParaRPr lang="en-IN" sz="3400" dirty="0"/>
          </a:p>
        </p:txBody>
      </p:sp>
      <p:pic>
        <p:nvPicPr>
          <p:cNvPr id="9" name="Content Placeholder 8" descr="An illustration displays the fourth step in preparing a trial balance. The illustration displays a three line heading with the name of the company, Pioneer Advertising; the type of statement, worksheet; and the time duration, for the month ended October 31, 2020.  The content of the illustration is in a table format with six columns titled: account titles, trial balance, adjustments, adjusted trial balance, income statement, and balance sheet.  The columns, trial balance, adjustments, adjusted trial balance, income statement, and balance sheet are further divided into debit and credit.  The entries under account titles are as follows, cash has debit of 15,200 under trial balance; 15,200 as adjusted trial balance debit; and balance sheet debit as 15,200. The supplies has a debit of 2,500 under trial balance; and 1500 as adjustment credit displayed as a; 1,000 as adjusted trial balance debit; and balance sheet debit of 1000. The prepaid insurance has 600 as trial balance debit, 50 as adjustment credit displayed as b; 550 as adjusted trial balance debit; and 550 as balance sheet debit. The equipment has 5,000 as trial balance debit; 5000 as adjusted trial balance debit; and 5,000 as balance sheet debit. The notes payable has 5,000 as trial balance credit; 5,000 as adjusted trial balance debit; and 5,000 as balance sheet credit. The accounts payable has 2,500 as trial balance credit; 2,500 as adjusted trial balance credit; and 2,500 as balance sheet credit. The unearned service revenue has 1,200 as trial balance credit, 400 as adjustment debit displayed as d; 800 as adjusted trial balance credit; and 800 as balance sheet credit. The owner's capital has 10,000 as  trial balance credit; 10,000 as adjusted trial balance credit; and 10,000 as balance sheet credit. The owner's drawings has 500 as trial balance debit; 500 as adjusted trial balance; and 500 as balance sheet debit. The service revenue has 10,000 as trial balance credit, adjustment has credit of 400 displayed as d, and credit of 200 displayed as e; 10,600 as adjusted trial balance; and 10,600 as income statement credit. The salaries and wages expense has a debit of 4,000; adjustment debit of 1,200 is displayed as g; adjustment trial balance debit is 5,200; and income statement debit is 5,200. The rent expense has a debit of 900 in trial balance; adjusted trial balance as 900; and income statement debit is 900. The total debit is 28,700, and credit is 28,700 under trial balance. The supplies expense has an adjustment debit of 1,500, displayed as a; adjusted trial balance debit of 1,500; and income statement debit is 1,500. The insurance expense has an adjustment debit of 50 displayed as b; adjustment trial balance debit of 50; and income statement debit of 50. The accumulated depreciation has adjustment credit of 40 displayed as c; adjusted trial balance credit of 40; and balance sheet credit is 40. The depreciation expense has 40 in adjustment debit displayed as c; adjustment trial balance debit has 40; and income statement debit is 40. The account receivable has adjustment debit of 200, displayed as e; adjusted trial balance debit of 200; and the balance sheet debit is 200. The interest expense has adjustment debit of 50, displayed as f; adjusted trial balance debit of 50; and income statement debit as 50. The interest payable has an adjustment credit 50, displayed as f; adjusted trial balance credit as 50; and balance sheet credit as 50. The salaries and wages payable has adjustment credit of 1,200, displayed as g; adjusted trial balance as 1,200; and the balance sheet credit as 1,200. The total adjustment debit is 3,400, and adjustment credit is 3,400; adjustment trial balance credit of 30,190, and adjustment trial balance debit of 30,190. Note: extend adjusted trial balance amounts to appropriate financial statement columns."/>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381000" y="1950110"/>
            <a:ext cx="8610599" cy="4298290"/>
          </a:xfrm>
        </p:spPr>
      </p:pic>
      <p:sp>
        <p:nvSpPr>
          <p:cNvPr id="4" name="Slide Number Placeholder 3"/>
          <p:cNvSpPr>
            <a:spLocks noGrp="1"/>
          </p:cNvSpPr>
          <p:nvPr>
            <p:ph type="sldNum" sz="quarter" idx="10"/>
          </p:nvPr>
        </p:nvSpPr>
        <p:spPr/>
        <p:txBody>
          <a:bodyPr/>
          <a:lstStyle/>
          <a:p>
            <a:fld id="{67B19427-F580-D146-B60E-4CADEE75497F}" type="slidenum">
              <a:rPr lang="en-US" smtClean="0"/>
              <a:pPr/>
              <a:t>9</a:t>
            </a:fld>
            <a:endParaRPr lang="en-US" dirty="0"/>
          </a:p>
        </p:txBody>
      </p:sp>
      <p:sp>
        <p:nvSpPr>
          <p:cNvPr id="5" name="Footer Placeholder 4"/>
          <p:cNvSpPr>
            <a:spLocks noGrp="1"/>
          </p:cNvSpPr>
          <p:nvPr>
            <p:ph type="ftr" sz="quarter" idx="11"/>
          </p:nvPr>
        </p:nvSpPr>
        <p:spPr/>
        <p:txBody>
          <a:bodyPr/>
          <a:lstStyle/>
          <a:p>
            <a:r>
              <a:rPr lang="en-US"/>
              <a:t>Copyright ©2018 John Wiley &amp; Sons, Inc. </a:t>
            </a:r>
            <a:endParaRPr lang="en-US" dirty="0"/>
          </a:p>
        </p:txBody>
      </p:sp>
    </p:spTree>
    <p:extLst>
      <p:ext uri="{BB962C8B-B14F-4D97-AF65-F5344CB8AC3E}">
        <p14:creationId xmlns:p14="http://schemas.microsoft.com/office/powerpoint/2010/main" val="3508322234"/>
      </p:ext>
    </p:extLst>
  </p:cSld>
  <p:clrMapOvr>
    <a:masterClrMapping/>
  </p:clrMapOvr>
</p:sld>
</file>

<file path=ppt/theme/theme1.xml><?xml version="1.0" encoding="utf-8"?>
<a:theme xmlns:a="http://schemas.openxmlformats.org/drawingml/2006/main" name="Open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apter Outline">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earning Objectives">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cept Check Question">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ey Term">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Section">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Image Slide Mast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Files xmlns="991c6ba3-1c6f-40a9-b60d-1b3170aa9e5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078D6520EA68A49865606D3C9534DA1" ma:contentTypeVersion="13" ma:contentTypeDescription="Create a new document." ma:contentTypeScope="" ma:versionID="70035eb3428c3adc80d38ad743135323">
  <xsd:schema xmlns:xsd="http://www.w3.org/2001/XMLSchema" xmlns:xs="http://www.w3.org/2001/XMLSchema" xmlns:p="http://schemas.microsoft.com/office/2006/metadata/properties" xmlns:ns2="991c6ba3-1c6f-40a9-b60d-1b3170aa9e50" xmlns:ns3="7a71b9a5-dc42-4723-8d0f-e8d6ba5fbeb6" targetNamespace="http://schemas.microsoft.com/office/2006/metadata/properties" ma:root="true" ma:fieldsID="bd7354960e2e8c08eb9a78d1f0de2318" ns2:_="" ns3:_="">
    <xsd:import namespace="991c6ba3-1c6f-40a9-b60d-1b3170aa9e50"/>
    <xsd:import namespace="7a71b9a5-dc42-4723-8d0f-e8d6ba5fbeb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Fil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1c6ba3-1c6f-40a9-b60d-1b3170aa9e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Files" ma:index="20" nillable="true" ma:displayName="Files" ma:format="Dropdown" ma:internalName="Files" ma:percentage="FALSE">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7a71b9a5-dc42-4723-8d0f-e8d6ba5fbeb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1C71EB-81EB-430C-AADD-7391148CA650}">
  <ds:schemaRefs>
    <ds:schemaRef ds:uri="http://schemas.microsoft.com/office/2006/documentManagement/types"/>
    <ds:schemaRef ds:uri="http://purl.org/dc/dcmitype/"/>
    <ds:schemaRef ds:uri="991c6ba3-1c6f-40a9-b60d-1b3170aa9e50"/>
    <ds:schemaRef ds:uri="http://www.w3.org/XML/1998/namespace"/>
    <ds:schemaRef ds:uri="http://purl.org/dc/elements/1.1/"/>
    <ds:schemaRef ds:uri="7a71b9a5-dc42-4723-8d0f-e8d6ba5fbeb6"/>
    <ds:schemaRef ds:uri="http://schemas.microsoft.com/office/infopath/2007/PartnerControls"/>
    <ds:schemaRef ds:uri="http://schemas.openxmlformats.org/package/2006/metadata/core-propertie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288F1D47-4251-47E8-ACDB-2528FF86B6CA}">
  <ds:schemaRefs>
    <ds:schemaRef ds:uri="http://schemas.microsoft.com/sharepoint/v3/contenttype/forms"/>
  </ds:schemaRefs>
</ds:datastoreItem>
</file>

<file path=customXml/itemProps3.xml><?xml version="1.0" encoding="utf-8"?>
<ds:datastoreItem xmlns:ds="http://schemas.openxmlformats.org/officeDocument/2006/customXml" ds:itemID="{C6D3D67F-7630-486A-BA5D-67FEB333D9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91c6ba3-1c6f-40a9-b60d-1b3170aa9e50"/>
    <ds:schemaRef ds:uri="7a71b9a5-dc42-4723-8d0f-e8d6ba5fbe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16037</TotalTime>
  <Words>4576</Words>
  <Application>Microsoft Office PowerPoint</Application>
  <PresentationFormat>On-screen Show (4:3)</PresentationFormat>
  <Paragraphs>700</Paragraphs>
  <Slides>75</Slides>
  <Notes>6</Notes>
  <HiddenSlides>0</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75</vt:i4>
      </vt:variant>
    </vt:vector>
  </HeadingPairs>
  <TitlesOfParts>
    <vt:vector size="87" baseType="lpstr">
      <vt:lpstr>Arial</vt:lpstr>
      <vt:lpstr>Calibri</vt:lpstr>
      <vt:lpstr>Calibri Light</vt:lpstr>
      <vt:lpstr>Courier New</vt:lpstr>
      <vt:lpstr>Source Sans Pro</vt:lpstr>
      <vt:lpstr>Opener</vt:lpstr>
      <vt:lpstr>Chapter Outline</vt:lpstr>
      <vt:lpstr>Learning Objectives</vt:lpstr>
      <vt:lpstr>Concept Check Question</vt:lpstr>
      <vt:lpstr>Key Term</vt:lpstr>
      <vt:lpstr>Section</vt:lpstr>
      <vt:lpstr>Image Slide Master</vt:lpstr>
      <vt:lpstr>Accounting Principles</vt:lpstr>
      <vt:lpstr>Chapter Outline</vt:lpstr>
      <vt:lpstr>The Worksheet (1 of 2)</vt:lpstr>
      <vt:lpstr>The Worksheet (2 of 2)</vt:lpstr>
      <vt:lpstr>Step 1 Prepare a Trial Balance on the Worksheet</vt:lpstr>
      <vt:lpstr>Step 2 Enter Adjustments</vt:lpstr>
      <vt:lpstr>Step 2 Enter Adjustments in Adjustment Columns</vt:lpstr>
      <vt:lpstr>Step 3 Enter Adjusted Balances in the Adjusted Trial Balance Columns</vt:lpstr>
      <vt:lpstr>Step 4 Extend Adjusted Trial Balance Amounts to Appropriate Financial Statement Columns</vt:lpstr>
      <vt:lpstr>Step 5 Total the Statement Columns, Compute the Net Income (or Net Loss), and Complete the Worksheet</vt:lpstr>
      <vt:lpstr>Steps in Preparing a Worksheet (1 of 2)</vt:lpstr>
      <vt:lpstr>Steps in Preparing a Worksheet (2 of 2)</vt:lpstr>
      <vt:lpstr>Preparing Financial Statements from a Worksheet</vt:lpstr>
      <vt:lpstr>Preparing Statements from a Worksheet (1 of 3)</vt:lpstr>
      <vt:lpstr>Preparing Statements from a Worksheet (2 of 3)</vt:lpstr>
      <vt:lpstr>Preparing Statements from a Worksheet (3 of 3)</vt:lpstr>
      <vt:lpstr>Preparing Adjusting Entries from a Worksheet</vt:lpstr>
      <vt:lpstr>Do It! 1: Worksheet</vt:lpstr>
      <vt:lpstr>Closing the Books (1 of 2)</vt:lpstr>
      <vt:lpstr>Closing the Books (2 of 2)</vt:lpstr>
      <vt:lpstr>Preparing Closing Entries (1 of 2)</vt:lpstr>
      <vt:lpstr>Preparing Closing Entries (2 of 2)</vt:lpstr>
      <vt:lpstr>Closing Entries Illustrated (1 of 2)</vt:lpstr>
      <vt:lpstr>Closing Entries Illustrated (2 of 2)</vt:lpstr>
      <vt:lpstr>Posting Closing Entries</vt:lpstr>
      <vt:lpstr>Preparing a Post-closing Trial Balance</vt:lpstr>
      <vt:lpstr>Do It! 2: Closing Entries (1 of 3)</vt:lpstr>
      <vt:lpstr>Do It! 2: Closing Entries (2 of 3)</vt:lpstr>
      <vt:lpstr>Do It! 2: Closing Entries (3 of 3)</vt:lpstr>
      <vt:lpstr>The Accounting Cycle</vt:lpstr>
      <vt:lpstr>1. Analyze Business Transactions</vt:lpstr>
      <vt:lpstr>2. Journalize the Transactions</vt:lpstr>
      <vt:lpstr>3. Post to the Ledger Accounts</vt:lpstr>
      <vt:lpstr>4. Prepare a Trial Balance</vt:lpstr>
      <vt:lpstr>5. Journalize and Post Adjusting Entries</vt:lpstr>
      <vt:lpstr>6. Prepare an Adjusted Trail Balance</vt:lpstr>
      <vt:lpstr>7. Prepare Financial Statements</vt:lpstr>
      <vt:lpstr>8. Journalize and Post Closing Entries</vt:lpstr>
      <vt:lpstr>9. Prepare a Post-Closing Trial Balance</vt:lpstr>
      <vt:lpstr>Correcting Entries—An Avoidable Step (1 of 3)</vt:lpstr>
      <vt:lpstr>Correcting Entries—An Avoidable Step (2 of 3)</vt:lpstr>
      <vt:lpstr>Correcting Entries—An Avoidable Step (3 of 3)</vt:lpstr>
      <vt:lpstr>Do It! 3|Correcting Entries (1 of 3)</vt:lpstr>
      <vt:lpstr>Do It! 3|Correcting Entries (2 of 3)</vt:lpstr>
      <vt:lpstr>Do It! 3|Correcting Entries (3 of 3)</vt:lpstr>
      <vt:lpstr>Classified Balance Sheet (1 of 3)</vt:lpstr>
      <vt:lpstr>Classified Balance Sheet (2 of 3)</vt:lpstr>
      <vt:lpstr>Classified Balance Sheet (3 of 3)</vt:lpstr>
      <vt:lpstr>Current Assets (1 of 4)</vt:lpstr>
      <vt:lpstr>Current Assets (2 of 4)</vt:lpstr>
      <vt:lpstr>Current Assets (3 of 4)</vt:lpstr>
      <vt:lpstr>Current Assets (4 of 4)</vt:lpstr>
      <vt:lpstr>Long-Term Investments</vt:lpstr>
      <vt:lpstr>Property, Plant, and Equipment (1 of 2)</vt:lpstr>
      <vt:lpstr>Property, Plant, and Equipment (2 of 2)</vt:lpstr>
      <vt:lpstr>Intangible Assets</vt:lpstr>
      <vt:lpstr>Classified Balance Sheet (1 of 4)</vt:lpstr>
      <vt:lpstr>Classified Balance Sheet (2 of 4)</vt:lpstr>
      <vt:lpstr>Current Liabilities (1 of 2)</vt:lpstr>
      <vt:lpstr>Current Liabilities (2 of 2)</vt:lpstr>
      <vt:lpstr>Long-Term Liabilities</vt:lpstr>
      <vt:lpstr>Classified Balance Sheet (3 of 4)</vt:lpstr>
      <vt:lpstr>Classified Balance Sheet (4 of 4)</vt:lpstr>
      <vt:lpstr>Owner’s Equity</vt:lpstr>
      <vt:lpstr>Do It! 4 | Balance Sheet Classifications (1 of 2)</vt:lpstr>
      <vt:lpstr>Do It! 4 | Balance Sheet Classifications (2 of 2)</vt:lpstr>
      <vt:lpstr>Appendix 4A Reversing Entries</vt:lpstr>
      <vt:lpstr>Reversing Entries Example (1 of 3)</vt:lpstr>
      <vt:lpstr>Reversing Entries Example (2 of 3)</vt:lpstr>
      <vt:lpstr>Reversing Entries Example (3 of 3)</vt:lpstr>
      <vt:lpstr>A Look at I F R S (1 of 4)</vt:lpstr>
      <vt:lpstr>A Look at I F R S (2 of 4)</vt:lpstr>
      <vt:lpstr>A Look at I F R S (3 of 4)</vt:lpstr>
      <vt:lpstr>A Look at I F R S (4 of 4)</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Accounting Principles, 13e</dc:title>
  <dc:subject>Accounts</dc:subject>
  <dc:creator>Weygandt/Kimmel/Kieso</dc:creator>
  <cp:lastModifiedBy>Md.kausar Alam</cp:lastModifiedBy>
  <cp:revision>1259</cp:revision>
  <cp:lastPrinted>2017-04-26T13:25:47Z</cp:lastPrinted>
  <dcterms:created xsi:type="dcterms:W3CDTF">2017-04-21T14:49:46Z</dcterms:created>
  <dcterms:modified xsi:type="dcterms:W3CDTF">2022-03-03T04:22:28Z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0x0101004078D6520EA68A49865606D3C9534DA1</vt:lpwstr>
  </property>
</Properties>
</file>

<file path=docProps/thumbnail.jpeg>
</file>